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0" r:id="rId3"/>
    <p:sldId id="311" r:id="rId4"/>
    <p:sldId id="298" r:id="rId5"/>
    <p:sldId id="304" r:id="rId6"/>
    <p:sldId id="303" r:id="rId7"/>
    <p:sldId id="313" r:id="rId8"/>
    <p:sldId id="315" r:id="rId9"/>
    <p:sldId id="316" r:id="rId10"/>
    <p:sldId id="317" r:id="rId11"/>
    <p:sldId id="301" r:id="rId12"/>
    <p:sldId id="295" r:id="rId13"/>
    <p:sldId id="318" r:id="rId14"/>
    <p:sldId id="310" r:id="rId15"/>
    <p:sldId id="300" r:id="rId16"/>
    <p:sldId id="319" r:id="rId17"/>
    <p:sldId id="320" r:id="rId18"/>
    <p:sldId id="308" r:id="rId19"/>
    <p:sldId id="312" r:id="rId20"/>
    <p:sldId id="314" r:id="rId21"/>
  </p:sldIdLst>
  <p:sldSz cx="9144000" cy="6858000" type="screen4x3"/>
  <p:notesSz cx="6858000" cy="9144000"/>
  <p:custShowLst>
    <p:custShow name="شیرخشک" id="0">
      <p:sldLst/>
    </p:custShow>
    <p:custShow name="همسر" id="1">
      <p:sldLst/>
    </p:custShow>
    <p:custShow name="معده" id="2">
      <p:sldLst/>
    </p:custShow>
    <p:custShow name="قفسه" id="3">
      <p:sldLst/>
    </p:custShow>
    <p:custShow name="گرفتن پستان" id="4">
      <p:sldLst>
        <p:sld r:id="rId13"/>
      </p:sldLst>
    </p:custShow>
    <p:custShow name="همسر 2" id="5">
      <p:sldLst>
        <p:sld r:id="rId16"/>
      </p:sldLst>
    </p:custShow>
    <p:custShow name="گرسنگی" id="6">
      <p:sldLst>
        <p:sld r:id="rId12"/>
      </p:sldLst>
    </p:custShow>
    <p:custShow name="گرفتن خوب" id="7">
      <p:sldLst>
        <p:sld r:id="rId13"/>
      </p:sldLst>
    </p:custShow>
    <p:custShow name="s2s" id="8">
      <p:sldLst>
        <p:sld r:id="rId14"/>
      </p:sldLst>
    </p:custShow>
    <p:custShow name="breast comp" id="9">
      <p:sldLst>
        <p:sld r:id="rId17"/>
      </p:sldLst>
    </p:custShow>
    <p:custShow name="expresion" id="10">
      <p:sldLst>
        <p:sld r:id="rId1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4BEB0-9DB5-457A-A50B-1A877254AC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3682DC-E370-4E9D-8755-60F01C528C8C}">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شیرمادر کافی است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3B36DBCC-E3FA-4174-8285-B7AF3E00D7C5}" type="parTrans" cxnId="{6070020E-B08B-458B-AF99-37BF1DC6DD7B}">
      <dgm:prSet/>
      <dgm:spPr/>
      <dgm:t>
        <a:bodyPr/>
        <a:lstStyle/>
        <a:p>
          <a:endParaRPr lang="en-US"/>
        </a:p>
      </dgm:t>
    </dgm:pt>
    <dgm:pt modelId="{68E95A8B-3AE7-4558-85B5-1AFDFDFB5424}" type="sibTrans" cxnId="{6070020E-B08B-458B-AF99-37BF1DC6DD7B}">
      <dgm:prSet/>
      <dgm:spPr/>
      <dgm:t>
        <a:bodyPr/>
        <a:lstStyle/>
        <a:p>
          <a:endParaRPr lang="en-US"/>
        </a:p>
      </dgm:t>
    </dgm:pt>
    <dgm:pt modelId="{AF041C27-1089-40A0-B81F-2625B323C2BD}" type="pres">
      <dgm:prSet presAssocID="{5774BEB0-9DB5-457A-A50B-1A877254ACE5}" presName="linear" presStyleCnt="0">
        <dgm:presLayoutVars>
          <dgm:animLvl val="lvl"/>
          <dgm:resizeHandles val="exact"/>
        </dgm:presLayoutVars>
      </dgm:prSet>
      <dgm:spPr/>
      <dgm:t>
        <a:bodyPr/>
        <a:lstStyle/>
        <a:p>
          <a:endParaRPr lang="en-US"/>
        </a:p>
      </dgm:t>
    </dgm:pt>
    <dgm:pt modelId="{0DA6A141-3B69-4D06-9A20-3E9E35D94023}" type="pres">
      <dgm:prSet presAssocID="{D33682DC-E370-4E9D-8755-60F01C528C8C}" presName="parentText" presStyleLbl="node1" presStyleIdx="0" presStyleCnt="1">
        <dgm:presLayoutVars>
          <dgm:chMax val="0"/>
          <dgm:bulletEnabled val="1"/>
        </dgm:presLayoutVars>
      </dgm:prSet>
      <dgm:spPr/>
      <dgm:t>
        <a:bodyPr/>
        <a:lstStyle/>
        <a:p>
          <a:endParaRPr lang="en-US"/>
        </a:p>
      </dgm:t>
    </dgm:pt>
  </dgm:ptLst>
  <dgm:cxnLst>
    <dgm:cxn modelId="{259CEA52-78D9-4136-965E-BF2CFAD1D683}" type="presOf" srcId="{5774BEB0-9DB5-457A-A50B-1A877254ACE5}" destId="{AF041C27-1089-40A0-B81F-2625B323C2BD}" srcOrd="0" destOrd="0" presId="urn:microsoft.com/office/officeart/2005/8/layout/vList2"/>
    <dgm:cxn modelId="{D96C01F7-2D1A-482A-BB9C-2513056CCCAD}" type="presOf" srcId="{D33682DC-E370-4E9D-8755-60F01C528C8C}" destId="{0DA6A141-3B69-4D06-9A20-3E9E35D94023}" srcOrd="0" destOrd="0" presId="urn:microsoft.com/office/officeart/2005/8/layout/vList2"/>
    <dgm:cxn modelId="{6070020E-B08B-458B-AF99-37BF1DC6DD7B}" srcId="{5774BEB0-9DB5-457A-A50B-1A877254ACE5}" destId="{D33682DC-E370-4E9D-8755-60F01C528C8C}" srcOrd="0" destOrd="0" parTransId="{3B36DBCC-E3FA-4174-8285-B7AF3E00D7C5}" sibTransId="{68E95A8B-3AE7-4558-85B5-1AFDFDFB5424}"/>
    <dgm:cxn modelId="{6AC801C4-DAC3-4459-9E1E-8F5DA44282F1}" type="presParOf" srcId="{AF041C27-1089-40A0-B81F-2625B323C2BD}" destId="{0DA6A141-3B69-4D06-9A20-3E9E35D9402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A3937-623E-4CD6-8D78-4720AF1EA9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6B6CF7C-924C-424C-BB3B-DF82E674A50D}">
      <dgm:prSet custT="1"/>
      <dgm:spPr/>
      <dgm:t>
        <a:bodyPr/>
        <a:lstStyle/>
        <a:p>
          <a:pPr algn="ctr" rtl="1"/>
          <a:r>
            <a:rPr lang="en-US" sz="3200" b="1" dirty="0" smtClean="0">
              <a:effectLst>
                <a:outerShdw blurRad="38100" dist="38100" dir="2700000" algn="tl">
                  <a:srgbClr val="000000">
                    <a:alpha val="43137"/>
                  </a:srgbClr>
                </a:outerShdw>
              </a:effectLst>
            </a:rPr>
            <a:t>The Power of</a:t>
          </a:r>
          <a:r>
            <a:rPr lang="fa-IR" sz="3200" b="1" dirty="0" smtClean="0">
              <a:effectLst>
                <a:outerShdw blurRad="38100" dist="38100" dir="2700000" algn="tl">
                  <a:srgbClr val="000000">
                    <a:alpha val="43137"/>
                  </a:srgbClr>
                </a:outerShdw>
              </a:effectLst>
            </a:rPr>
            <a:t/>
          </a:r>
          <a:br>
            <a:rPr lang="fa-IR"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Skin-To- Skin contact</a:t>
          </a:r>
          <a:endParaRPr lang="en-US" sz="3200" dirty="0">
            <a:effectLst>
              <a:outerShdw blurRad="38100" dist="38100" dir="2700000" algn="tl">
                <a:srgbClr val="000000">
                  <a:alpha val="43137"/>
                </a:srgbClr>
              </a:outerShdw>
            </a:effectLst>
          </a:endParaRPr>
        </a:p>
      </dgm:t>
    </dgm:pt>
    <dgm:pt modelId="{D73269C1-01E9-4A33-B4B4-B57A5EF1D161}" type="parTrans" cxnId="{DFC0702A-A84B-4C5A-8F08-E6DFFCD2344F}">
      <dgm:prSet/>
      <dgm:spPr/>
      <dgm:t>
        <a:bodyPr/>
        <a:lstStyle/>
        <a:p>
          <a:endParaRPr lang="en-US"/>
        </a:p>
      </dgm:t>
    </dgm:pt>
    <dgm:pt modelId="{E678FFDC-8522-4C4B-B2D9-33F234FF88BA}" type="sibTrans" cxnId="{DFC0702A-A84B-4C5A-8F08-E6DFFCD2344F}">
      <dgm:prSet/>
      <dgm:spPr/>
      <dgm:t>
        <a:bodyPr/>
        <a:lstStyle/>
        <a:p>
          <a:endParaRPr lang="en-US"/>
        </a:p>
      </dgm:t>
    </dgm:pt>
    <dgm:pt modelId="{F9E9EF92-5F71-4ED2-B106-E8A6CB633A9F}" type="pres">
      <dgm:prSet presAssocID="{601A3937-623E-4CD6-8D78-4720AF1EA9A0}" presName="linear" presStyleCnt="0">
        <dgm:presLayoutVars>
          <dgm:animLvl val="lvl"/>
          <dgm:resizeHandles val="exact"/>
        </dgm:presLayoutVars>
      </dgm:prSet>
      <dgm:spPr/>
      <dgm:t>
        <a:bodyPr/>
        <a:lstStyle/>
        <a:p>
          <a:endParaRPr lang="en-US"/>
        </a:p>
      </dgm:t>
    </dgm:pt>
    <dgm:pt modelId="{8094C70D-991F-4175-B9B4-3D9CCA536EBC}" type="pres">
      <dgm:prSet presAssocID="{26B6CF7C-924C-424C-BB3B-DF82E674A50D}" presName="parentText" presStyleLbl="node1" presStyleIdx="0" presStyleCnt="1">
        <dgm:presLayoutVars>
          <dgm:chMax val="0"/>
          <dgm:bulletEnabled val="1"/>
        </dgm:presLayoutVars>
      </dgm:prSet>
      <dgm:spPr/>
      <dgm:t>
        <a:bodyPr/>
        <a:lstStyle/>
        <a:p>
          <a:endParaRPr lang="en-US"/>
        </a:p>
      </dgm:t>
    </dgm:pt>
  </dgm:ptLst>
  <dgm:cxnLst>
    <dgm:cxn modelId="{131C0E4F-28C8-42E0-9618-AF38B4886C7E}" type="presOf" srcId="{26B6CF7C-924C-424C-BB3B-DF82E674A50D}" destId="{8094C70D-991F-4175-B9B4-3D9CCA536EBC}" srcOrd="0" destOrd="0" presId="urn:microsoft.com/office/officeart/2005/8/layout/vList2"/>
    <dgm:cxn modelId="{DFC0702A-A84B-4C5A-8F08-E6DFFCD2344F}" srcId="{601A3937-623E-4CD6-8D78-4720AF1EA9A0}" destId="{26B6CF7C-924C-424C-BB3B-DF82E674A50D}" srcOrd="0" destOrd="0" parTransId="{D73269C1-01E9-4A33-B4B4-B57A5EF1D161}" sibTransId="{E678FFDC-8522-4C4B-B2D9-33F234FF88BA}"/>
    <dgm:cxn modelId="{5354A6BE-9F21-486C-9A10-2089EBBE31D4}" type="presOf" srcId="{601A3937-623E-4CD6-8D78-4720AF1EA9A0}" destId="{F9E9EF92-5F71-4ED2-B106-E8A6CB633A9F}" srcOrd="0" destOrd="0" presId="urn:microsoft.com/office/officeart/2005/8/layout/vList2"/>
    <dgm:cxn modelId="{189DFE16-0818-4F1C-A836-58A2515062BC}" type="presParOf" srcId="{F9E9EF92-5F71-4ED2-B106-E8A6CB633A9F}" destId="{8094C70D-991F-4175-B9B4-3D9CCA536E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685E0-7864-4A8F-A17C-9247FA8377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22056E-3DBE-4FC0-9184-C441037B3362}">
      <dgm:prSet custT="1"/>
      <dgm:spPr/>
      <dgm:t>
        <a:bodyPr/>
        <a:lstStyle/>
        <a:p>
          <a:pPr algn="ctr" rtl="1"/>
          <a:r>
            <a:rPr lang="en-US" sz="4000" b="0" u="none" strike="noStrike" dirty="0" smtClean="0">
              <a:effectLst>
                <a:outerShdw blurRad="38100" dist="38100" dir="2700000" algn="tl">
                  <a:srgbClr val="000000">
                    <a:alpha val="43137"/>
                  </a:srgbClr>
                </a:outerShdw>
              </a:effectLst>
            </a:rPr>
            <a:t>Breast </a:t>
          </a:r>
          <a:r>
            <a:rPr lang="en-US" sz="4000" b="0" u="none" strike="noStrike" dirty="0" smtClean="0">
              <a:effectLst>
                <a:outerShdw blurRad="38100" dist="38100" dir="2700000" algn="tl">
                  <a:srgbClr val="000000">
                    <a:alpha val="43137"/>
                  </a:srgbClr>
                </a:outerShdw>
              </a:effectLst>
            </a:rPr>
            <a:t>compression</a:t>
          </a:r>
          <a:endParaRPr lang="fa-IR" sz="4000" b="0" u="none" strike="noStrike" dirty="0" smtClean="0">
            <a:effectLst>
              <a:outerShdw blurRad="38100" dist="38100" dir="2700000" algn="tl">
                <a:srgbClr val="000000">
                  <a:alpha val="43137"/>
                </a:srgbClr>
              </a:outerShdw>
            </a:effectLst>
          </a:endParaRPr>
        </a:p>
        <a:p>
          <a:pPr algn="ctr" rtl="1"/>
          <a:r>
            <a:rPr lang="fa-IR" sz="4000" b="1" u="none" strike="noStrike" dirty="0" smtClean="0">
              <a:effectLst>
                <a:outerShdw blurRad="38100" dist="38100" dir="2700000" algn="tl">
                  <a:srgbClr val="000000">
                    <a:alpha val="43137"/>
                  </a:srgbClr>
                </a:outerShdw>
              </a:effectLst>
              <a:cs typeface="B Nazanin" panose="00000400000000000000" pitchFamily="2" charset="-78"/>
            </a:rPr>
            <a:t>فشردن پستان </a:t>
          </a:r>
          <a:endParaRPr lang="en-US" sz="4000" b="1" u="none" strike="noStrike" dirty="0">
            <a:effectLst>
              <a:outerShdw blurRad="38100" dist="38100" dir="2700000" algn="tl">
                <a:srgbClr val="000000">
                  <a:alpha val="43137"/>
                </a:srgbClr>
              </a:outerShdw>
            </a:effectLst>
            <a:cs typeface="B Nazanin" panose="00000400000000000000" pitchFamily="2" charset="-78"/>
          </a:endParaRPr>
        </a:p>
      </dgm:t>
    </dgm:pt>
    <dgm:pt modelId="{DB63C355-99D4-401B-9C5D-B1DDD6C72F47}" type="parTrans" cxnId="{B86BE016-0C17-4C07-8B9D-1C41C52EC35F}">
      <dgm:prSet/>
      <dgm:spPr/>
      <dgm:t>
        <a:bodyPr/>
        <a:lstStyle/>
        <a:p>
          <a:pPr algn="ctr"/>
          <a:endParaRPr lang="en-US" sz="2400" b="1" u="none" strike="noStrike">
            <a:effectLst>
              <a:outerShdw blurRad="38100" dist="38100" dir="2700000" algn="tl">
                <a:srgbClr val="000000">
                  <a:alpha val="43137"/>
                </a:srgbClr>
              </a:outerShdw>
            </a:effectLst>
          </a:endParaRPr>
        </a:p>
      </dgm:t>
    </dgm:pt>
    <dgm:pt modelId="{B11F47FF-3026-49E0-9EA2-467FC6A51540}" type="sibTrans" cxnId="{B86BE016-0C17-4C07-8B9D-1C41C52EC35F}">
      <dgm:prSet/>
      <dgm:spPr/>
      <dgm:t>
        <a:bodyPr/>
        <a:lstStyle/>
        <a:p>
          <a:pPr algn="ctr"/>
          <a:endParaRPr lang="en-US" sz="2400" b="1" u="none" strike="noStrike">
            <a:effectLst>
              <a:outerShdw blurRad="38100" dist="38100" dir="2700000" algn="tl">
                <a:srgbClr val="000000">
                  <a:alpha val="43137"/>
                </a:srgbClr>
              </a:outerShdw>
            </a:effectLst>
          </a:endParaRPr>
        </a:p>
      </dgm:t>
    </dgm:pt>
    <dgm:pt modelId="{637B6EA2-A64D-4B1A-A650-D2E0532F6BED}" type="pres">
      <dgm:prSet presAssocID="{863685E0-7864-4A8F-A17C-9247FA8377B1}" presName="linear" presStyleCnt="0">
        <dgm:presLayoutVars>
          <dgm:animLvl val="lvl"/>
          <dgm:resizeHandles val="exact"/>
        </dgm:presLayoutVars>
      </dgm:prSet>
      <dgm:spPr/>
      <dgm:t>
        <a:bodyPr/>
        <a:lstStyle/>
        <a:p>
          <a:endParaRPr lang="en-US"/>
        </a:p>
      </dgm:t>
    </dgm:pt>
    <dgm:pt modelId="{BD2BD5D4-6787-48DB-93A5-F7CF4143134E}" type="pres">
      <dgm:prSet presAssocID="{CE22056E-3DBE-4FC0-9184-C441037B3362}" presName="parentText" presStyleLbl="node1" presStyleIdx="0" presStyleCnt="1" custScaleY="306469" custLinFactNeighborX="-1739" custLinFactNeighborY="-9812">
        <dgm:presLayoutVars>
          <dgm:chMax val="0"/>
          <dgm:bulletEnabled val="1"/>
        </dgm:presLayoutVars>
      </dgm:prSet>
      <dgm:spPr/>
      <dgm:t>
        <a:bodyPr/>
        <a:lstStyle/>
        <a:p>
          <a:endParaRPr lang="en-US"/>
        </a:p>
      </dgm:t>
    </dgm:pt>
  </dgm:ptLst>
  <dgm:cxnLst>
    <dgm:cxn modelId="{B86BE016-0C17-4C07-8B9D-1C41C52EC35F}" srcId="{863685E0-7864-4A8F-A17C-9247FA8377B1}" destId="{CE22056E-3DBE-4FC0-9184-C441037B3362}" srcOrd="0" destOrd="0" parTransId="{DB63C355-99D4-401B-9C5D-B1DDD6C72F47}" sibTransId="{B11F47FF-3026-49E0-9EA2-467FC6A51540}"/>
    <dgm:cxn modelId="{25A94E54-3AB2-4A24-B1A5-238B902364A7}" type="presOf" srcId="{863685E0-7864-4A8F-A17C-9247FA8377B1}" destId="{637B6EA2-A64D-4B1A-A650-D2E0532F6BED}" srcOrd="0" destOrd="0" presId="urn:microsoft.com/office/officeart/2005/8/layout/vList2"/>
    <dgm:cxn modelId="{96530D0D-F474-4F15-B130-3A43345B736D}" type="presOf" srcId="{CE22056E-3DBE-4FC0-9184-C441037B3362}" destId="{BD2BD5D4-6787-48DB-93A5-F7CF4143134E}" srcOrd="0" destOrd="0" presId="urn:microsoft.com/office/officeart/2005/8/layout/vList2"/>
    <dgm:cxn modelId="{50A3B589-D3C7-40F0-AC45-72ED571569C1}" type="presParOf" srcId="{637B6EA2-A64D-4B1A-A650-D2E0532F6BED}" destId="{BD2BD5D4-6787-48DB-93A5-F7CF414313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A141-3B69-4D06-9A20-3E9E35D94023}">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شیرمادر کافی است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55785" y="55904"/>
        <a:ext cx="8118030" cy="103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4C70D-991F-4175-B9B4-3D9CCA536EBC}">
      <dsp:nvSpPr>
        <dsp:cNvPr id="0" name=""/>
        <dsp:cNvSpPr/>
      </dsp:nvSpPr>
      <dsp:spPr>
        <a:xfrm>
          <a:off x="0" y="645"/>
          <a:ext cx="8229600" cy="114170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The Power of</a:t>
          </a:r>
          <a:r>
            <a:rPr lang="fa-IR" sz="3200" b="1" kern="1200" dirty="0" smtClean="0">
              <a:effectLst>
                <a:outerShdw blurRad="38100" dist="38100" dir="2700000" algn="tl">
                  <a:srgbClr val="000000">
                    <a:alpha val="43137"/>
                  </a:srgbClr>
                </a:outerShdw>
              </a:effectLst>
            </a:rPr>
            <a:t/>
          </a:r>
          <a:br>
            <a:rPr lang="fa-IR" sz="3200" b="1" kern="1200" dirty="0" smtClean="0">
              <a:effectLst>
                <a:outerShdw blurRad="38100" dist="38100" dir="2700000" algn="tl">
                  <a:srgbClr val="000000">
                    <a:alpha val="43137"/>
                  </a:srgbClr>
                </a:outerShdw>
              </a:effectLst>
            </a:rPr>
          </a:br>
          <a:r>
            <a:rPr lang="en-US" sz="3200" b="1" kern="1200" dirty="0" smtClean="0">
              <a:effectLst>
                <a:outerShdw blurRad="38100" dist="38100" dir="2700000" algn="tl">
                  <a:srgbClr val="000000">
                    <a:alpha val="43137"/>
                  </a:srgbClr>
                </a:outerShdw>
              </a:effectLst>
            </a:rPr>
            <a:t>Skin-To- Skin contact</a:t>
          </a:r>
          <a:endParaRPr lang="en-US" sz="3200" kern="1200" dirty="0">
            <a:effectLst>
              <a:outerShdw blurRad="38100" dist="38100" dir="2700000" algn="tl">
                <a:srgbClr val="000000">
                  <a:alpha val="43137"/>
                </a:srgbClr>
              </a:outerShdw>
            </a:effectLst>
          </a:endParaRPr>
        </a:p>
      </dsp:txBody>
      <dsp:txXfrm>
        <a:off x="55734" y="56379"/>
        <a:ext cx="8118132" cy="1030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BD5D4-6787-48DB-93A5-F7CF4143134E}">
      <dsp:nvSpPr>
        <dsp:cNvPr id="0" name=""/>
        <dsp:cNvSpPr/>
      </dsp:nvSpPr>
      <dsp:spPr>
        <a:xfrm>
          <a:off x="0" y="0"/>
          <a:ext cx="7848600" cy="1828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0" u="none" strike="noStrike" kern="1200" dirty="0" smtClean="0">
              <a:effectLst>
                <a:outerShdw blurRad="38100" dist="38100" dir="2700000" algn="tl">
                  <a:srgbClr val="000000">
                    <a:alpha val="43137"/>
                  </a:srgbClr>
                </a:outerShdw>
              </a:effectLst>
            </a:rPr>
            <a:t>Breast </a:t>
          </a:r>
          <a:r>
            <a:rPr lang="en-US" sz="4000" b="0" u="none" strike="noStrike" kern="1200" dirty="0" smtClean="0">
              <a:effectLst>
                <a:outerShdw blurRad="38100" dist="38100" dir="2700000" algn="tl">
                  <a:srgbClr val="000000">
                    <a:alpha val="43137"/>
                  </a:srgbClr>
                </a:outerShdw>
              </a:effectLst>
            </a:rPr>
            <a:t>compression</a:t>
          </a:r>
          <a:endParaRPr lang="fa-IR" sz="4000" b="0" u="none" strike="noStrike" kern="1200" dirty="0" smtClean="0">
            <a:effectLst>
              <a:outerShdw blurRad="38100" dist="38100" dir="2700000" algn="tl">
                <a:srgbClr val="000000">
                  <a:alpha val="43137"/>
                </a:srgbClr>
              </a:outerShdw>
            </a:effectLst>
          </a:endParaRPr>
        </a:p>
        <a:p>
          <a:pPr lvl="0" algn="ctr" defTabSz="1778000" rtl="1">
            <a:lnSpc>
              <a:spcPct val="90000"/>
            </a:lnSpc>
            <a:spcBef>
              <a:spcPct val="0"/>
            </a:spcBef>
            <a:spcAft>
              <a:spcPct val="35000"/>
            </a:spcAft>
          </a:pPr>
          <a:r>
            <a:rPr lang="fa-IR" sz="4000" b="1" u="none" strike="noStrike" kern="1200" dirty="0" smtClean="0">
              <a:effectLst>
                <a:outerShdw blurRad="38100" dist="38100" dir="2700000" algn="tl">
                  <a:srgbClr val="000000">
                    <a:alpha val="43137"/>
                  </a:srgbClr>
                </a:outerShdw>
              </a:effectLst>
              <a:cs typeface="B Nazanin" panose="00000400000000000000" pitchFamily="2" charset="-78"/>
            </a:rPr>
            <a:t>فشردن پستان </a:t>
          </a:r>
          <a:endParaRPr lang="en-US" sz="4000" b="1" u="none" strike="noStrike" kern="1200" dirty="0">
            <a:effectLst>
              <a:outerShdw blurRad="38100" dist="38100" dir="2700000" algn="tl">
                <a:srgbClr val="000000">
                  <a:alpha val="43137"/>
                </a:srgbClr>
              </a:outerShdw>
            </a:effectLst>
            <a:cs typeface="B Nazanin" panose="00000400000000000000" pitchFamily="2" charset="-78"/>
          </a:endParaRPr>
        </a:p>
      </dsp:txBody>
      <dsp:txXfrm>
        <a:off x="89260" y="89260"/>
        <a:ext cx="7670080" cy="16499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884614" y="1"/>
            <a:ext cx="2971800" cy="457200"/>
          </a:xfrm>
          <a:prstGeom prst="rect">
            <a:avLst/>
          </a:prstGeom>
        </p:spPr>
        <p:txBody>
          <a:bodyPr vert="horz" lIns="91425" tIns="45712" rIns="91425" bIns="45712" rtlCol="0"/>
          <a:lstStyle>
            <a:lvl1pPr algn="r">
              <a:defRPr sz="1200"/>
            </a:lvl1pPr>
          </a:lstStyle>
          <a:p>
            <a:fld id="{78524280-E477-4786-9B03-D2EE54D55FF3}" type="datetimeFigureOut">
              <a:rPr lang="en-US" smtClean="0"/>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720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25" tIns="45712" rIns="91425" bIns="45712" rtlCol="0" anchor="b"/>
          <a:lstStyle>
            <a:lvl1pPr algn="r">
              <a:defRPr sz="1200"/>
            </a:lvl1pPr>
          </a:lstStyle>
          <a:p>
            <a:fld id="{964ECD81-939C-4CA5-BF2A-70CF41977FC2}" type="slidenum">
              <a:rPr lang="en-US" smtClean="0"/>
              <a:pPr/>
              <a:t>‹#›</a:t>
            </a:fld>
            <a:endParaRPr lang="en-US"/>
          </a:p>
        </p:txBody>
      </p:sp>
    </p:spTree>
    <p:extLst>
      <p:ext uri="{BB962C8B-B14F-4D97-AF65-F5344CB8AC3E}">
        <p14:creationId xmlns:p14="http://schemas.microsoft.com/office/powerpoint/2010/main" val="3259042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2</a:t>
            </a:fld>
            <a:endParaRPr lang="en-US"/>
          </a:p>
        </p:txBody>
      </p:sp>
    </p:spTree>
    <p:extLst>
      <p:ext uri="{BB962C8B-B14F-4D97-AF65-F5344CB8AC3E}">
        <p14:creationId xmlns:p14="http://schemas.microsoft.com/office/powerpoint/2010/main" val="428734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18</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19</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20</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600" b="1" dirty="0">
                <a:solidFill>
                  <a:srgbClr val="00B0F0"/>
                </a:solidFill>
                <a:effectLst>
                  <a:outerShdw blurRad="38100" dist="38100" dir="2700000" algn="tl">
                    <a:srgbClr val="000000">
                      <a:alpha val="43137"/>
                    </a:srgbClr>
                  </a:outerShdw>
                </a:effectLst>
                <a:latin typeface="Franklin Gothic Book"/>
                <a:ea typeface="+mj-ea"/>
                <a:cs typeface="+mj-cs"/>
              </a:rPr>
              <a:t>Drink more fluids</a:t>
            </a:r>
            <a:r>
              <a:rPr lang="en-US" dirty="0" smtClean="0"/>
              <a:t>Research has found no connection between fluid intake and milk supply. </a:t>
            </a:r>
          </a:p>
          <a:p>
            <a:r>
              <a:rPr lang="en-US" dirty="0" smtClean="0"/>
              <a:t>In fact, one study found that when mothers force fluids (drink more than they feel inclined to), they had a slight decrease in milk supply !</a:t>
            </a:r>
          </a:p>
          <a:p>
            <a:r>
              <a:rPr lang="en-US" dirty="0" smtClean="0"/>
              <a:t>What is recommended for the breastfeeding mother is simply “drink to thirst.” There is no advantage to drinking more.</a:t>
            </a:r>
            <a:endParaRPr lang="fa-IR" dirty="0" smtClean="0"/>
          </a:p>
          <a:p>
            <a:r>
              <a:rPr lang="en-US" sz="4800" b="1" dirty="0">
                <a:solidFill>
                  <a:srgbClr val="00B0F0"/>
                </a:solidFill>
                <a:effectLst>
                  <a:outerShdw blurRad="38100" dist="38100" dir="2700000" algn="tl">
                    <a:srgbClr val="000000">
                      <a:alpha val="43137"/>
                    </a:srgbClr>
                  </a:outerShdw>
                </a:effectLst>
                <a:latin typeface="Franklin Gothic Book"/>
                <a:ea typeface="+mj-ea"/>
                <a:cs typeface="+mj-cs"/>
              </a:rPr>
              <a:t>Eat a better diet</a:t>
            </a:r>
            <a:endParaRPr lang="fa-IR" sz="4800" b="1"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These are good things and should be encouraged.</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But they aren’t the same as increasing her milk supply.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A mother’s body is made to provide first for her baby.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When mothers in developing countries were studied, researchers found that it took famine conditions for three weeks or longer before the quality or quantity of their milk was affected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In developed countries, unless a mother is in extreme poverty or has an eating disorder, improving her diet will probably have little or no effect on milk supply</a:t>
            </a:r>
            <a:endParaRPr lang="fa-IR" sz="4800"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sz="4800" b="1" dirty="0">
                <a:solidFill>
                  <a:srgbClr val="00B0F0"/>
                </a:solidFill>
                <a:effectLst>
                  <a:outerShdw blurRad="38100" dist="38100" dir="2700000" algn="tl">
                    <a:srgbClr val="000000">
                      <a:alpha val="43137"/>
                    </a:srgbClr>
                  </a:outerShdw>
                </a:effectLst>
                <a:latin typeface="Franklin Gothic Book"/>
                <a:ea typeface="+mj-ea"/>
                <a:cs typeface="+mj-cs"/>
              </a:rPr>
              <a:t>Get more rest</a:t>
            </a:r>
            <a:endParaRPr lang="fa-IR" sz="4800" b="1"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b="0" dirty="0" smtClean="0"/>
              <a:t>There has been no connection found between rest (or lack thereof) and milk supply. Besides, if need be, a tired mother can sleep while she breastfeeds</a:t>
            </a:r>
          </a:p>
          <a:p>
            <a:endParaRPr lang="en-US" b="0" dirty="0" smtClean="0"/>
          </a:p>
          <a:p>
            <a:r>
              <a:rPr lang="en-US" b="1" dirty="0" smtClean="0"/>
              <a:t>WHO RELATATION</a:t>
            </a:r>
          </a:p>
          <a:p>
            <a:r>
              <a:rPr lang="en-US" b="1" dirty="0" smtClean="0"/>
              <a:t> Fluids An increased fluid intake was recommended in the past to increase milk production, but there  is  no evidence that drinking more than is  dictated by natural thirst has any effect. Excessive  fluid  intake,  well  above  what  is  required  to  satisfy  thirst,  may  even  be associated with  a  reduced milk production  (84).  It  is  </a:t>
            </a:r>
            <a:r>
              <a:rPr lang="en-US" b="1" dirty="0" err="1" smtClean="0"/>
              <a:t>recognised</a:t>
            </a:r>
            <a:r>
              <a:rPr lang="en-US" b="1" dirty="0" smtClean="0"/>
              <a:t> that  lactating women have increased thirst  and provided that they can respond to this,  they will drink enough to  replace  what  they  secrete in </a:t>
            </a:r>
            <a:r>
              <a:rPr lang="en-US" b="1" dirty="0" err="1" smtClean="0"/>
              <a:t>breastmilk</a:t>
            </a:r>
            <a:r>
              <a:rPr lang="en-US" b="1" dirty="0" smtClean="0"/>
              <a:t>. </a:t>
            </a:r>
          </a:p>
          <a:p>
            <a:pPr algn="l"/>
            <a:r>
              <a:rPr lang="en-US" sz="2800" b="1" dirty="0" smtClean="0"/>
              <a:t>Food</a:t>
            </a:r>
          </a:p>
          <a:p>
            <a:pPr algn="l"/>
            <a:r>
              <a:rPr lang="en-US" b="1" dirty="0" smtClean="0"/>
              <a:t> Good nutrition  is  often considered necessary to  enable a  woman to  lactate adequately. However,  research  has  not  demonstrated that  increasing the  food  intake of adequately nourished women affects their milk output, though it may do so in malnourished women (83,89).  Nevertheless,  an  adequate  diet  is  recommended  both  by  health  care professionals  (28,40,46)  and  by  women  who  have  themselves  </a:t>
            </a:r>
            <a:r>
              <a:rPr lang="en-US" b="1" dirty="0" err="1" smtClean="0"/>
              <a:t>relactated</a:t>
            </a:r>
            <a:r>
              <a:rPr lang="en-US" b="1" dirty="0" smtClean="0"/>
              <a:t>  or  induced lactation.  This  may  be  of particular  importance  for  adoptive mothers  who  have  not usually  laid  down  the  fat  deposits  associated with  pregnancy  in  adequately nourished women (28). </a:t>
            </a:r>
          </a:p>
          <a:p>
            <a:pPr algn="l"/>
            <a:r>
              <a:rPr lang="en-US" b="1" dirty="0" smtClean="0"/>
              <a:t>Rest</a:t>
            </a:r>
          </a:p>
          <a:p>
            <a:pPr algn="l"/>
            <a:r>
              <a:rPr lang="en-US" b="1" dirty="0" smtClean="0"/>
              <a:t> Rest is  often recommended for increasing </a:t>
            </a:r>
            <a:r>
              <a:rPr lang="en-US" b="1" dirty="0" err="1" smtClean="0"/>
              <a:t>breastmilk</a:t>
            </a:r>
            <a:r>
              <a:rPr lang="en-US" b="1" dirty="0" smtClean="0"/>
              <a:t> production (30,46).  There  is  little evidence  of  a  specific effect,  though the  prolactin  response to  suckling is  increased  at night.  The main benefit of rest  is  probably to enable a  mother to respond  freely to her infant and to breastfeed  frequently.  It may be worth including the recommendation for this  reason,  though  it  should  not  be  considered that  complete bed  rest  is  essential  for </a:t>
            </a:r>
            <a:r>
              <a:rPr lang="en-US" b="1" dirty="0" err="1" smtClean="0"/>
              <a:t>relactation</a:t>
            </a:r>
            <a:r>
              <a:rPr lang="en-US" b="1" dirty="0" smtClean="0"/>
              <a:t>.  It may be helpful to explain to a  woman's  family and  friends that she needs rest,  to  encourage  them  to  give  her  practical  help  and  to  relieve  her  from  her  other duties,  in  order  that  she  can  breastfeed her  infant as  often  as  possible.  They  need  to understand that she is  not being lazy. </a:t>
            </a:r>
            <a:endParaRPr lang="en-US" b="1"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3</a:t>
            </a:fld>
            <a:endParaRPr lang="en-US"/>
          </a:p>
        </p:txBody>
      </p:sp>
    </p:spTree>
    <p:extLst>
      <p:ext uri="{BB962C8B-B14F-4D97-AF65-F5344CB8AC3E}">
        <p14:creationId xmlns:p14="http://schemas.microsoft.com/office/powerpoint/2010/main" val="190024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4</a:t>
            </a:fld>
            <a:endParaRPr lang="en-US"/>
          </a:p>
        </p:txBody>
      </p:sp>
    </p:spTree>
    <p:extLst>
      <p:ext uri="{BB962C8B-B14F-4D97-AF65-F5344CB8AC3E}">
        <p14:creationId xmlns:p14="http://schemas.microsoft.com/office/powerpoint/2010/main" val="290194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دوره های تغذیه خوشه ای </a:t>
            </a:r>
          </a:p>
          <a:p>
            <a:r>
              <a:rPr lang="en-US" dirty="0" smtClean="0"/>
              <a:t>Many babies will have “frequency days” when they seem extra fussy and want to nurse much more frequently than their usual pattern.</a:t>
            </a:r>
          </a:p>
          <a:p>
            <a:r>
              <a:rPr lang="en-US" dirty="0" smtClean="0"/>
              <a:t>Frequency days generally happen around two to three weeks, six weeks, three months, and six months, with baby usually returning to his previous feeding pattern in three to seven days.</a:t>
            </a:r>
          </a:p>
          <a:p>
            <a:r>
              <a:rPr lang="en-US" dirty="0" smtClean="0"/>
              <a:t>The positive side of this is that he is stimulating a higher rate of milk production.</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5</a:t>
            </a:fld>
            <a:endParaRPr lang="en-US"/>
          </a:p>
        </p:txBody>
      </p:sp>
    </p:spTree>
    <p:extLst>
      <p:ext uri="{BB962C8B-B14F-4D97-AF65-F5344CB8AC3E}">
        <p14:creationId xmlns:p14="http://schemas.microsoft.com/office/powerpoint/2010/main" val="124764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فشار بیمورد به روی پستان به بهانه باز گذاشتن بینی سبب:</a:t>
            </a:r>
          </a:p>
          <a:p>
            <a:r>
              <a:rPr lang="fa-IR" dirty="0" smtClean="0"/>
              <a:t>اختلال در </a:t>
            </a:r>
            <a:r>
              <a:rPr lang="en-US" dirty="0" smtClean="0"/>
              <a:t>Latch-on، </a:t>
            </a:r>
            <a:r>
              <a:rPr lang="fa-IR" dirty="0" smtClean="0"/>
              <a:t>بیرون آمدن پستان از دهان</a:t>
            </a:r>
          </a:p>
          <a:p>
            <a:r>
              <a:rPr lang="fa-IR" dirty="0" smtClean="0"/>
              <a:t>درد نوک پستان و مجاری بسته شده</a:t>
            </a:r>
          </a:p>
          <a:p>
            <a:r>
              <a:rPr lang="fa-IR" dirty="0" smtClean="0"/>
              <a:t>تغییر وضعیت  بدن شیرخوار یا دست مادر در صورت </a:t>
            </a:r>
            <a:r>
              <a:rPr lang="fa-IR" dirty="0" err="1" smtClean="0"/>
              <a:t>ندیدن</a:t>
            </a:r>
            <a:r>
              <a:rPr lang="fa-IR" dirty="0" smtClean="0"/>
              <a:t> </a:t>
            </a:r>
            <a:r>
              <a:rPr lang="fa-IR" dirty="0" err="1" smtClean="0"/>
              <a:t>ویا</a:t>
            </a:r>
            <a:r>
              <a:rPr lang="fa-IR" dirty="0" smtClean="0"/>
              <a:t> چسبیدن بینی به پستان :</a:t>
            </a:r>
          </a:p>
          <a:p>
            <a:r>
              <a:rPr lang="fa-IR" dirty="0" smtClean="0"/>
              <a:t>فشار آرام آرنج مادر به </a:t>
            </a:r>
            <a:r>
              <a:rPr lang="fa-IR" dirty="0" err="1" smtClean="0"/>
              <a:t>باسن</a:t>
            </a:r>
            <a:r>
              <a:rPr lang="fa-IR" dirty="0" smtClean="0"/>
              <a:t>◈ شیرخوار و راندن </a:t>
            </a:r>
            <a:r>
              <a:rPr lang="fa-IR" dirty="0" err="1" smtClean="0"/>
              <a:t>بطرف</a:t>
            </a:r>
            <a:r>
              <a:rPr lang="fa-IR" dirty="0" smtClean="0"/>
              <a:t>  بالا و داخل </a:t>
            </a:r>
          </a:p>
          <a:p>
            <a:r>
              <a:rPr lang="fa-IR" dirty="0" smtClean="0"/>
              <a:t>حلقه زدن پاهای شیرخوار به دور کمر مادر</a:t>
            </a:r>
          </a:p>
          <a:p>
            <a:r>
              <a:rPr lang="fa-IR" dirty="0" smtClean="0"/>
              <a:t>کشیدن مختصر پستان به طرف بالا</a:t>
            </a:r>
            <a:endParaRPr lang="en-US" dirty="0" smtClean="0"/>
          </a:p>
          <a:p>
            <a:r>
              <a:rPr lang="fa-IR" dirty="0" smtClean="0"/>
              <a:t>نظرات مختلف در </a:t>
            </a:r>
            <a:r>
              <a:rPr lang="fa-IR" dirty="0" err="1" smtClean="0"/>
              <a:t>جگونگی</a:t>
            </a:r>
            <a:r>
              <a:rPr lang="fa-IR" dirty="0" smtClean="0"/>
              <a:t> وضعیت دهان شیرخوار بروی هاله پستان: (مهم راحتی مادر و انتقال خوب شیر است)</a:t>
            </a:r>
          </a:p>
          <a:p>
            <a:r>
              <a:rPr lang="fa-IR" dirty="0" smtClean="0"/>
              <a:t>در مرکز </a:t>
            </a:r>
          </a:p>
          <a:p>
            <a:r>
              <a:rPr lang="fa-IR" dirty="0" smtClean="0"/>
              <a:t>غیر قرینه (ترجیحا)</a:t>
            </a:r>
          </a:p>
          <a:p>
            <a:r>
              <a:rPr lang="fa-IR" dirty="0" smtClean="0"/>
              <a:t>دهان کاملا باز</a:t>
            </a:r>
          </a:p>
          <a:p>
            <a:r>
              <a:rPr lang="fa-IR" dirty="0" smtClean="0"/>
              <a:t>زاویه گوشه دهان(150-130درجه) یا بهتر</a:t>
            </a:r>
          </a:p>
          <a:p>
            <a:r>
              <a:rPr lang="fa-IR" dirty="0" smtClean="0"/>
              <a:t>عدم فرورفتگی </a:t>
            </a:r>
            <a:r>
              <a:rPr lang="fa-IR" dirty="0" err="1" smtClean="0"/>
              <a:t>درگونه</a:t>
            </a:r>
            <a:r>
              <a:rPr lang="fa-IR" dirty="0" smtClean="0"/>
              <a:t> (نشانه کشیده شدن زبان </a:t>
            </a:r>
            <a:r>
              <a:rPr lang="fa-IR" dirty="0" err="1" smtClean="0"/>
              <a:t>درپشت</a:t>
            </a:r>
            <a:r>
              <a:rPr lang="fa-IR" dirty="0" smtClean="0"/>
              <a:t> لثه </a:t>
            </a:r>
            <a:r>
              <a:rPr lang="fa-IR" dirty="0" err="1" smtClean="0"/>
              <a:t>پائينی</a:t>
            </a:r>
            <a:r>
              <a:rPr lang="fa-IR" dirty="0" smtClean="0"/>
              <a:t> و مکیدن مثل چوب شور)</a:t>
            </a:r>
          </a:p>
          <a:p>
            <a:r>
              <a:rPr lang="fa-IR" dirty="0" smtClean="0"/>
              <a:t>برگشته شدن لب ها </a:t>
            </a:r>
            <a:r>
              <a:rPr lang="fa-IR" dirty="0" err="1" smtClean="0"/>
              <a:t>بطرف</a:t>
            </a:r>
            <a:r>
              <a:rPr lang="fa-IR" dirty="0" smtClean="0"/>
              <a:t> بیرون  و نه مکیدن لب پائینی</a:t>
            </a:r>
          </a:p>
          <a:p>
            <a:r>
              <a:rPr lang="fa-IR" dirty="0" smtClean="0"/>
              <a:t>قرارگرفتن حدود 2-1اینچ  از هاله پستان در دهان شیرخوار</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12</a:t>
            </a:fld>
            <a:endParaRPr lang="en-US"/>
          </a:p>
        </p:txBody>
      </p:sp>
    </p:spTree>
    <p:extLst>
      <p:ext uri="{BB962C8B-B14F-4D97-AF65-F5344CB8AC3E}">
        <p14:creationId xmlns:p14="http://schemas.microsoft.com/office/powerpoint/2010/main" val="349635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suggests that combining breast expression and massage with electric pumping may increase milk output..</a:t>
            </a:r>
          </a:p>
          <a:p>
            <a:r>
              <a:rPr lang="en-US" dirty="0" smtClean="0"/>
              <a:t>Without increasing frequency or duration of pumping, milk output increased over several weeks from an average of 591 ml/day to a post instruction output of 862 ml/day.</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14</a:t>
            </a:fld>
            <a:endParaRPr lang="en-US"/>
          </a:p>
        </p:txBody>
      </p:sp>
    </p:spTree>
    <p:extLst>
      <p:ext uri="{BB962C8B-B14F-4D97-AF65-F5344CB8AC3E}">
        <p14:creationId xmlns:p14="http://schemas.microsoft.com/office/powerpoint/2010/main" val="337708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suggests that combining breast expression and massage with electric pumping may increase milk output..</a:t>
            </a:r>
          </a:p>
          <a:p>
            <a:r>
              <a:rPr lang="en-US" dirty="0" smtClean="0"/>
              <a:t>Without increasing frequency or duration of pumping, milk output increased over several weeks from an average of 591 ml/day to a post instruction output of 862 ml/day.</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15</a:t>
            </a:fld>
            <a:endParaRPr lang="en-US"/>
          </a:p>
        </p:txBody>
      </p:sp>
    </p:spTree>
    <p:extLst>
      <p:ext uri="{BB962C8B-B14F-4D97-AF65-F5344CB8AC3E}">
        <p14:creationId xmlns:p14="http://schemas.microsoft.com/office/powerpoint/2010/main" val="337708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1. Poor weight gain in the baby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Colic in the breastfed baby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 Frequent feedings and/or long feedings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4. Sore nipples in the mother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5. Recurrent blocked ducts and/or mastitis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6. Encouraging the baby who falls asleep quickly to continue drinking not just sucking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Breast compression </a:t>
            </a:r>
            <a:r>
              <a:rPr lang="en-US" sz="1200" kern="1200" dirty="0" smtClean="0">
                <a:solidFill>
                  <a:schemeClr val="tx1"/>
                </a:solidFill>
                <a:latin typeface="+mn-lt"/>
                <a:ea typeface="+mn-ea"/>
                <a:cs typeface="+mn-cs"/>
              </a:rPr>
              <a:t>works particularly well </a:t>
            </a:r>
            <a:r>
              <a:rPr lang="en-US" sz="1200" b="1" i="1" kern="1200" dirty="0" smtClean="0">
                <a:solidFill>
                  <a:schemeClr val="tx1"/>
                </a:solidFill>
                <a:latin typeface="+mn-lt"/>
                <a:ea typeface="+mn-ea"/>
                <a:cs typeface="+mn-cs"/>
              </a:rPr>
              <a:t>in the first few days</a:t>
            </a:r>
            <a:r>
              <a:rPr lang="en-US" sz="1200" kern="1200" dirty="0" smtClean="0">
                <a:solidFill>
                  <a:schemeClr val="tx1"/>
                </a:solidFill>
                <a:latin typeface="+mn-lt"/>
                <a:ea typeface="+mn-ea"/>
                <a:cs typeface="+mn-cs"/>
              </a:rPr>
              <a:t> to help the baby get more </a:t>
            </a:r>
            <a:r>
              <a:rPr lang="en-US" sz="1200" kern="1200" dirty="0" err="1" smtClean="0">
                <a:solidFill>
                  <a:schemeClr val="tx1"/>
                </a:solidFill>
                <a:latin typeface="+mn-lt"/>
                <a:ea typeface="+mn-ea"/>
                <a:cs typeface="+mn-cs"/>
              </a:rPr>
              <a:t>colostrum</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Use compression while the baby is sucking </a:t>
            </a:r>
            <a:r>
              <a:rPr lang="en-US" sz="1200" b="1" i="1" kern="1200" dirty="0" smtClean="0">
                <a:solidFill>
                  <a:schemeClr val="tx1"/>
                </a:solidFill>
                <a:latin typeface="+mn-lt"/>
                <a:ea typeface="+mn-ea"/>
                <a:cs typeface="+mn-cs"/>
              </a:rPr>
              <a:t>but not drinking!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Keep the pressure up until the baby no longer drinks even with the compression, and then release the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Remember, compress as the baby sucks but </a:t>
            </a:r>
            <a:r>
              <a:rPr lang="en-US" sz="1200" b="1" i="1" kern="1200" dirty="0" smtClean="0">
                <a:solidFill>
                  <a:schemeClr val="tx1"/>
                </a:solidFill>
                <a:latin typeface="+mn-lt"/>
                <a:ea typeface="+mn-ea"/>
                <a:cs typeface="+mn-cs"/>
              </a:rPr>
              <a:t>does not </a:t>
            </a:r>
            <a:r>
              <a:rPr lang="en-US" sz="1200" b="1" kern="1200" dirty="0" smtClean="0">
                <a:solidFill>
                  <a:schemeClr val="tx1"/>
                </a:solidFill>
                <a:latin typeface="+mn-lt"/>
                <a:ea typeface="+mn-ea"/>
                <a:cs typeface="+mn-cs"/>
              </a:rPr>
              <a:t>drink.</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E36837-D7F7-4757-92CF-73DA519C9775}"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E36837-D7F7-4757-92CF-73DA519C977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19"/>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8" name="Freeform 21"/>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0" name="Straight Connector 22"/>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MOH logo.bmp"/>
          <p:cNvPicPr>
            <a:picLocks noChangeAspect="1"/>
          </p:cNvPicPr>
          <p:nvPr userDrawn="1"/>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00025" y="5257800"/>
            <a:ext cx="1482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logo final moavenat copy.tif"/>
          <p:cNvPicPr>
            <a:picLocks noChangeAspect="1"/>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t="14444" b="24445"/>
          <a:stretch>
            <a:fillRect/>
          </a:stretch>
        </p:blipFill>
        <p:spPr bwMode="auto">
          <a:xfrm>
            <a:off x="3714744" y="304800"/>
            <a:ext cx="16367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cs typeface="B Yagut" pitchFamily="2" charset="-78"/>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395406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D4322227-A2C0-497B-978A-3B850B4BB6DA}" type="datetime8">
              <a:rPr lang="fa-IR">
                <a:solidFill>
                  <a:prstClr val="black"/>
                </a:solidFill>
              </a:rPr>
              <a:pPr>
                <a:defRPr/>
              </a:pPr>
              <a:t>05 ژوئن 15</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084BB55B-7E47-4195-A2B7-D04E507ACA1E}"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10424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8099146C-F68F-4ECB-8711-0F2E60761E41}" type="datetime8">
              <a:rPr lang="fa-IR">
                <a:solidFill>
                  <a:prstClr val="black"/>
                </a:solidFill>
              </a:rPr>
              <a:pPr>
                <a:defRPr/>
              </a:pPr>
              <a:t>05 ژوئن 15</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6B547C27-7494-4632-813B-7E944D519E3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7848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6" descr="logo final moavenat copy.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t="11737" b="26376"/>
          <a:stretch>
            <a:fillRect/>
          </a:stretch>
        </p:blipFill>
        <p:spPr bwMode="auto">
          <a:xfrm>
            <a:off x="2362200" y="1524000"/>
            <a:ext cx="49990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979A681A-1B13-41B5-884C-C5D05421DE29}" type="datetime8">
              <a:rPr lang="fa-IR">
                <a:solidFill>
                  <a:prstClr val="black"/>
                </a:solidFill>
              </a:rPr>
              <a:pPr>
                <a:defRPr/>
              </a:pPr>
              <a:t>05 ژوئن 15</a:t>
            </a:fld>
            <a:endParaRPr lang="fa-IR" dirty="0">
              <a:solidFill>
                <a:prstClr val="black"/>
              </a:solidFill>
            </a:endParaRPr>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algn="ctr" rtl="1" fontAlgn="auto">
              <a:spcBef>
                <a:spcPts val="0"/>
              </a:spcBef>
              <a:spcAft>
                <a:spcPts val="0"/>
              </a:spcAft>
              <a:defRPr sz="1400" b="1">
                <a:latin typeface="+mn-lt"/>
                <a:cs typeface="B Yagut" pitchFamily="2" charset="-78"/>
              </a:defRPr>
            </a:lvl1pPr>
            <a:extLst/>
          </a:lstStyle>
          <a:p>
            <a:pPr>
              <a:defRPr/>
            </a:pPr>
            <a:r>
              <a:rPr lang="fa-IR">
                <a:solidFill>
                  <a:prstClr val="black"/>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10A915E6-25D4-4478-83EA-8A1184D8A544}" type="slidenum">
              <a:rPr lang="fa-IR">
                <a:solidFill>
                  <a:prstClr val="black"/>
                </a:solidFill>
              </a:rPr>
              <a:pPr>
                <a:defRPr/>
              </a:pPr>
              <a:t>‹#›</a:t>
            </a:fld>
            <a:endParaRPr lang="fa-IR" dirty="0">
              <a:solidFill>
                <a:prstClr val="black"/>
              </a:solidFill>
            </a:endParaRPr>
          </a:p>
        </p:txBody>
      </p:sp>
    </p:spTree>
    <p:extLst>
      <p:ext uri="{BB962C8B-B14F-4D97-AF65-F5344CB8AC3E}">
        <p14:creationId xmlns:p14="http://schemas.microsoft.com/office/powerpoint/2010/main" val="21463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231DFCD-FB77-4DE6-B2CC-6FF203495E49}" type="datetime8">
              <a:rPr lang="fa-IR">
                <a:solidFill>
                  <a:prstClr val="white"/>
                </a:solidFill>
              </a:rPr>
              <a:pPr>
                <a:defRPr/>
              </a:pPr>
              <a:t>05 ژوئن 15</a:t>
            </a:fld>
            <a:endParaRPr lang="fa-IR">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6E68ADEF-94E8-494B-BF1A-52E35ADF85C0}"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32025111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DE59C7B-E2AB-4541-BAEF-8BAB74F8E652}" type="datetime8">
              <a:rPr lang="fa-IR">
                <a:solidFill>
                  <a:prstClr val="white"/>
                </a:solidFill>
              </a:rPr>
              <a:pPr>
                <a:defRPr/>
              </a:pPr>
              <a:t>05 ژوئن 15</a:t>
            </a:fld>
            <a:endParaRPr lang="fa-IR">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6DB0FEEC-C887-49A2-813C-0F3E191FE232}"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24180427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840D4AA-27D4-41C4-BFB2-16A2F1B8E079}" type="datetime8">
              <a:rPr lang="fa-IR">
                <a:solidFill>
                  <a:prstClr val="black"/>
                </a:solidFill>
              </a:rPr>
              <a:pPr>
                <a:defRPr/>
              </a:pPr>
              <a:t>05 ژوئن 15</a:t>
            </a:fld>
            <a:endParaRPr lang="fa-IR">
              <a:solidFill>
                <a:prstClr val="black"/>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9" name="Slide Number Placeholder 8"/>
          <p:cNvSpPr>
            <a:spLocks noGrp="1"/>
          </p:cNvSpPr>
          <p:nvPr>
            <p:ph type="sldNum" sz="quarter" idx="12"/>
          </p:nvPr>
        </p:nvSpPr>
        <p:spPr/>
        <p:txBody>
          <a:bodyPr/>
          <a:lstStyle>
            <a:lvl1pPr>
              <a:defRPr/>
            </a:lvl1pPr>
            <a:extLst/>
          </a:lstStyle>
          <a:p>
            <a:pPr>
              <a:defRPr/>
            </a:pPr>
            <a:fld id="{9F92FDB1-4CDB-401A-97FA-64FF19B31A9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681116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085E94A-5A99-4FEC-B3DB-79BC6CD116B4}" type="datetime8">
              <a:rPr lang="fa-IR">
                <a:solidFill>
                  <a:prstClr val="white"/>
                </a:solidFill>
              </a:rPr>
              <a:pPr>
                <a:defRPr/>
              </a:pPr>
              <a:t>05 ژوئن 15</a:t>
            </a:fld>
            <a:endParaRPr lang="fa-IR">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5" name="Slide Number Placeholder 4"/>
          <p:cNvSpPr>
            <a:spLocks noGrp="1"/>
          </p:cNvSpPr>
          <p:nvPr>
            <p:ph type="sldNum" sz="quarter" idx="12"/>
          </p:nvPr>
        </p:nvSpPr>
        <p:spPr/>
        <p:txBody>
          <a:bodyPr/>
          <a:lstStyle>
            <a:lvl1pPr>
              <a:defRPr/>
            </a:lvl1pPr>
            <a:extLst/>
          </a:lstStyle>
          <a:p>
            <a:pPr>
              <a:defRPr/>
            </a:pPr>
            <a:fld id="{1EA7DEBB-8618-437D-A91E-D0446D02177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35981824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360FB47D-9166-4B36-BCF5-21BF2D92A47E}" type="datetime8">
              <a:rPr lang="fa-IR">
                <a:solidFill>
                  <a:prstClr val="black"/>
                </a:solidFill>
              </a:rPr>
              <a:pPr>
                <a:defRPr/>
              </a:pPr>
              <a:t>05 ژوئن 15</a:t>
            </a:fld>
            <a:endParaRPr lang="fa-IR">
              <a:solidFill>
                <a:prstClr val="black"/>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4" name="Slide Number Placeholder 3"/>
          <p:cNvSpPr>
            <a:spLocks noGrp="1"/>
          </p:cNvSpPr>
          <p:nvPr>
            <p:ph type="sldNum" sz="quarter" idx="12"/>
          </p:nvPr>
        </p:nvSpPr>
        <p:spPr/>
        <p:txBody>
          <a:bodyPr/>
          <a:lstStyle>
            <a:lvl1pPr>
              <a:defRPr/>
            </a:lvl1pPr>
            <a:extLst/>
          </a:lstStyle>
          <a:p>
            <a:pPr>
              <a:defRPr/>
            </a:pPr>
            <a:fld id="{B3E16D21-36F9-4973-9841-CC8DF3F0ED66}"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12380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03E9E74-05A3-4366-A7D0-1E7D00D7C979}" type="datetime8">
              <a:rPr lang="fa-IR">
                <a:solidFill>
                  <a:prstClr val="black"/>
                </a:solidFill>
              </a:rPr>
              <a:pPr>
                <a:defRPr/>
              </a:pPr>
              <a:t>05 ژوئن 15</a:t>
            </a:fld>
            <a:endParaRPr lang="fa-IR">
              <a:solidFill>
                <a:prstClr val="black"/>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C8D23939-34E4-4D33-94D5-F50694E1FBFD}"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8858006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16"/>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white"/>
              </a:solidFill>
              <a:cs typeface="Arial" pitchFamily="34" charset="0"/>
            </a:endParaRPr>
          </a:p>
        </p:txBody>
      </p:sp>
      <p:sp>
        <p:nvSpPr>
          <p:cNvPr id="6" name="Freeform 18"/>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white"/>
              </a:solidFill>
              <a:latin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8" name="Straight Connector 2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BFC792-2CB2-4E05-9C4E-006BCEE2C476}" type="datetime8">
              <a:rPr lang="fa-IR">
                <a:solidFill>
                  <a:prstClr val="white"/>
                </a:solidFill>
              </a:rPr>
              <a:pPr>
                <a:defRPr/>
              </a:pPr>
              <a:t>05 ژوئن 15</a:t>
            </a:fld>
            <a:endParaRPr lang="fa-IR">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solidFill>
                  <a:schemeClr val="tx1"/>
                </a:solidFill>
                <a:latin typeface="+mn-lt"/>
                <a:cs typeface="+mn-cs"/>
              </a:defRPr>
            </a:lvl1pPr>
            <a:extLst/>
          </a:lstStyle>
          <a:p>
            <a:pPr>
              <a:defRPr/>
            </a:pPr>
            <a:r>
              <a:rPr lang="fa-IR">
                <a:solidFill>
                  <a:prstClr val="white"/>
                </a:solidFill>
              </a:rPr>
              <a:t>معاونت بهداشت</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6A34DC4-E48F-490F-B258-50DFACCBB02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4243708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logo final moavenat copy.tif"/>
          <p:cNvPicPr>
            <a:picLocks noChangeAspect="1"/>
          </p:cNvPicPr>
          <p:nvPr/>
        </p:nvPicPr>
        <p:blipFill>
          <a:blip r:embed="rId13" cstate="print">
            <a:lum bright="70000" contrast="-70000"/>
            <a:extLst>
              <a:ext uri="{28A0092B-C50C-407E-A947-70E740481C1C}">
                <a14:useLocalDpi xmlns:a14="http://schemas.microsoft.com/office/drawing/2010/main" val="0"/>
              </a:ext>
            </a:extLst>
          </a:blip>
          <a:srcRect t="14444" b="24445"/>
          <a:stretch>
            <a:fillRect/>
          </a:stretch>
        </p:blipFill>
        <p:spPr bwMode="auto">
          <a:xfrm>
            <a:off x="2209800" y="16002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1028"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4"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BD5BEAAF-77F3-4B9E-83D4-7AFADA4381AE}" type="datetime8">
              <a:rPr lang="fa-IR">
                <a:solidFill>
                  <a:prstClr val="black"/>
                </a:solidFill>
              </a:rPr>
              <a:pPr>
                <a:defRPr/>
              </a:pPr>
              <a:t>05 ژوئن 15</a:t>
            </a:fld>
            <a:endParaRPr lang="fa-IR">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B Zar" pitchFamily="2" charset="-78"/>
              </a:defRPr>
            </a:lvl1pPr>
            <a:extLst/>
          </a:lstStyle>
          <a:p>
            <a:pPr>
              <a:defRPr/>
            </a:pPr>
            <a:fld id="{3B8F6583-93DF-424E-A836-9A068112C1F4}" type="slidenum">
              <a:rPr lang="fa-IR">
                <a:solidFill>
                  <a:prstClr val="black"/>
                </a:solidFill>
              </a:rPr>
              <a:pPr>
                <a:defRPr/>
              </a:pPr>
              <a:t>‹#›</a:t>
            </a:fld>
            <a:endParaRPr lang="fa-IR">
              <a:solidFill>
                <a:prstClr val="black"/>
              </a:solidFill>
            </a:endParaRPr>
          </a:p>
        </p:txBody>
      </p:sp>
      <p:pic>
        <p:nvPicPr>
          <p:cNvPr id="1037" name="Picture 15" descr="MOH logo.bmp"/>
          <p:cNvPicPr>
            <a:picLocks noChangeAspect="1"/>
          </p:cNvPicPr>
          <p:nvPr/>
        </p:nvPicPr>
        <p:blipFill>
          <a:blip r:embed="rId1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175" y="5943600"/>
            <a:ext cx="987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74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rtl="1" eaLnBrk="0" fontAlgn="base" hangingPunct="0">
        <a:spcBef>
          <a:spcPct val="0"/>
        </a:spcBef>
        <a:spcAft>
          <a:spcPct val="0"/>
        </a:spcAft>
        <a:defRPr sz="4100" b="1" kern="1200">
          <a:solidFill>
            <a:schemeClr val="tx2"/>
          </a:solidFill>
          <a:latin typeface="+mj-lt"/>
          <a:ea typeface="+mj-ea"/>
          <a:cs typeface="B Yagut" pitchFamily="2" charset="-78"/>
        </a:defRPr>
      </a:lvl1pPr>
      <a:lvl2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2pPr>
      <a:lvl3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3pPr>
      <a:lvl4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4pPr>
      <a:lvl5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5pPr>
      <a:lvl6pPr marL="457200" algn="r" rtl="1" fontAlgn="base">
        <a:spcBef>
          <a:spcPct val="0"/>
        </a:spcBef>
        <a:spcAft>
          <a:spcPct val="0"/>
        </a:spcAft>
        <a:defRPr sz="4100" b="1">
          <a:solidFill>
            <a:schemeClr val="tx2"/>
          </a:solidFill>
          <a:latin typeface="Lucida Sans Unicode" pitchFamily="34" charset="0"/>
          <a:cs typeface="B Yagut" pitchFamily="2" charset="-78"/>
        </a:defRPr>
      </a:lvl6pPr>
      <a:lvl7pPr marL="914400" algn="r" rtl="1" fontAlgn="base">
        <a:spcBef>
          <a:spcPct val="0"/>
        </a:spcBef>
        <a:spcAft>
          <a:spcPct val="0"/>
        </a:spcAft>
        <a:defRPr sz="4100" b="1">
          <a:solidFill>
            <a:schemeClr val="tx2"/>
          </a:solidFill>
          <a:latin typeface="Lucida Sans Unicode" pitchFamily="34" charset="0"/>
          <a:cs typeface="B Yagut" pitchFamily="2" charset="-78"/>
        </a:defRPr>
      </a:lvl7pPr>
      <a:lvl8pPr marL="1371600" algn="r" rtl="1" fontAlgn="base">
        <a:spcBef>
          <a:spcPct val="0"/>
        </a:spcBef>
        <a:spcAft>
          <a:spcPct val="0"/>
        </a:spcAft>
        <a:defRPr sz="4100" b="1">
          <a:solidFill>
            <a:schemeClr val="tx2"/>
          </a:solidFill>
          <a:latin typeface="Lucida Sans Unicode" pitchFamily="34" charset="0"/>
          <a:cs typeface="B Yagut" pitchFamily="2" charset="-78"/>
        </a:defRPr>
      </a:lvl8pPr>
      <a:lvl9pPr marL="1828800" algn="r" rtl="1" fontAlgn="base">
        <a:spcBef>
          <a:spcPct val="0"/>
        </a:spcBef>
        <a:spcAft>
          <a:spcPct val="0"/>
        </a:spcAft>
        <a:defRPr sz="4100" b="1">
          <a:solidFill>
            <a:schemeClr val="tx2"/>
          </a:solidFill>
          <a:latin typeface="Lucida Sans Unicode" pitchFamily="34" charset="0"/>
          <a:cs typeface="B Yagut" pitchFamily="2" charset="-78"/>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_m_ravari@yahoo.com"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408166"/>
            <a:ext cx="7772400" cy="1220162"/>
          </a:xfrm>
        </p:spPr>
        <p:txBody>
          <a:bodyPr>
            <a:normAutofit/>
          </a:bodyPr>
          <a:lstStyle/>
          <a:p>
            <a:r>
              <a:rPr lang="fa-IR" sz="4400" dirty="0" smtClean="0">
                <a:solidFill>
                  <a:schemeClr val="tx1"/>
                </a:solidFill>
                <a:cs typeface="B Nazanin" panose="00000400000000000000" pitchFamily="2" charset="-78"/>
              </a:rPr>
              <a:t>افزایش تولید شیرمادر</a:t>
            </a:r>
            <a:endParaRPr lang="en-US" sz="4400" dirty="0">
              <a:solidFill>
                <a:schemeClr val="tx1"/>
              </a:solidFill>
              <a:cs typeface="B Nazanin"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8835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73565" y="3733800"/>
            <a:ext cx="5105885" cy="1692771"/>
          </a:xfrm>
          <a:prstGeom prst="rect">
            <a:avLst/>
          </a:prstGeom>
        </p:spPr>
        <p:txBody>
          <a:bodyPr wrap="none">
            <a:spAutoFit/>
          </a:bodyPr>
          <a:lstStyle/>
          <a:p>
            <a:pPr algn="ctr"/>
            <a:r>
              <a:rPr lang="en-US" sz="3200" b="1" dirty="0" smtClean="0">
                <a:cs typeface="B Nazanin" panose="00000400000000000000" pitchFamily="2" charset="-78"/>
                <a:hlinkClick r:id="rId3"/>
              </a:rPr>
              <a:t>Dr_m_ravari@yahoo.com</a:t>
            </a:r>
            <a:endParaRPr lang="fa-IR" sz="3200" b="1" dirty="0" smtClean="0">
              <a:cs typeface="B Nazanin" panose="00000400000000000000" pitchFamily="2" charset="-78"/>
            </a:endParaRPr>
          </a:p>
          <a:p>
            <a:pPr algn="ctr"/>
            <a:r>
              <a:rPr lang="en-US" sz="3200" b="1" dirty="0" smtClean="0">
                <a:cs typeface="B Nazanin" panose="00000400000000000000" pitchFamily="2" charset="-78"/>
              </a:rPr>
              <a:t> </a:t>
            </a:r>
            <a:r>
              <a:rPr lang="en-US" sz="3600" b="1" dirty="0" smtClean="0">
                <a:cs typeface="B Nazanin" panose="00000400000000000000" pitchFamily="2" charset="-78"/>
              </a:rPr>
              <a:t> </a:t>
            </a:r>
            <a:r>
              <a:rPr lang="fa-IR" sz="3600" b="1" dirty="0">
                <a:cs typeface="B Nazanin" panose="00000400000000000000" pitchFamily="2" charset="-78"/>
              </a:rPr>
              <a:t>دکتر محمود </a:t>
            </a:r>
            <a:r>
              <a:rPr lang="fa-IR" sz="3600" b="1" dirty="0" err="1">
                <a:cs typeface="B Nazanin" panose="00000400000000000000" pitchFamily="2" charset="-78"/>
              </a:rPr>
              <a:t>راوریِ</a:t>
            </a:r>
            <a:r>
              <a:rPr lang="fa-IR" sz="3600" b="1" dirty="0">
                <a:cs typeface="B Nazanin" panose="00000400000000000000" pitchFamily="2" charset="-78"/>
              </a:rPr>
              <a:t> </a:t>
            </a:r>
            <a:endParaRPr lang="en-US" sz="3600" b="1" dirty="0" smtClean="0">
              <a:cs typeface="B Nazanin" panose="00000400000000000000" pitchFamily="2" charset="-78"/>
            </a:endParaRPr>
          </a:p>
          <a:p>
            <a:pPr algn="ctr"/>
            <a:r>
              <a:rPr lang="fa-IR" sz="3600" b="1" dirty="0">
                <a:cs typeface="B Nazanin" panose="00000400000000000000" pitchFamily="2" charset="-78"/>
              </a:rPr>
              <a:t>94/03/17</a:t>
            </a:r>
          </a:p>
        </p:txBody>
      </p:sp>
    </p:spTree>
    <p:extLst>
      <p:ext uri="{BB962C8B-B14F-4D97-AF65-F5344CB8AC3E}">
        <p14:creationId xmlns:p14="http://schemas.microsoft.com/office/powerpoint/2010/main" val="338277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4495"/>
            <a:ext cx="252483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2677232" y="583443"/>
            <a:ext cx="6238168" cy="467435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6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848600" cy="4525962"/>
          </a:xfrm>
        </p:spPr>
        <p:txBody>
          <a:bodyPr/>
          <a:lstStyle/>
          <a:p>
            <a:r>
              <a:rPr lang="fa-IR" sz="3200" dirty="0" err="1" smtClean="0">
                <a:cs typeface="B Nazanin" panose="00000400000000000000" pitchFamily="2" charset="-78"/>
              </a:rPr>
              <a:t>حركات</a:t>
            </a:r>
            <a:r>
              <a:rPr lang="fa-IR" sz="3200" dirty="0" smtClean="0">
                <a:cs typeface="B Nazanin" panose="00000400000000000000" pitchFamily="2" charset="-78"/>
              </a:rPr>
              <a:t> </a:t>
            </a:r>
            <a:r>
              <a:rPr lang="fa-IR" sz="3200" dirty="0">
                <a:cs typeface="B Nazanin" panose="00000400000000000000" pitchFamily="2" charset="-78"/>
              </a:rPr>
              <a:t>سر به </a:t>
            </a:r>
            <a:r>
              <a:rPr lang="fa-IR" sz="3200" dirty="0" err="1">
                <a:cs typeface="B Nazanin" panose="00000400000000000000" pitchFamily="2" charset="-78"/>
              </a:rPr>
              <a:t>طرفين</a:t>
            </a:r>
            <a:r>
              <a:rPr lang="fa-IR" sz="3200" dirty="0">
                <a:cs typeface="B Nazanin" panose="00000400000000000000" pitchFamily="2" charset="-78"/>
              </a:rPr>
              <a:t>، </a:t>
            </a:r>
            <a:endParaRPr lang="fa-IR" sz="3200" dirty="0" smtClean="0">
              <a:cs typeface="B Nazanin" panose="00000400000000000000" pitchFamily="2" charset="-78"/>
            </a:endParaRPr>
          </a:p>
          <a:p>
            <a:r>
              <a:rPr lang="fa-IR" sz="3200" dirty="0" smtClean="0">
                <a:cs typeface="B Nazanin" panose="00000400000000000000" pitchFamily="2" charset="-78"/>
              </a:rPr>
              <a:t>باز </a:t>
            </a:r>
            <a:r>
              <a:rPr lang="fa-IR" sz="3200" dirty="0" err="1">
                <a:cs typeface="B Nazanin" panose="00000400000000000000" pitchFamily="2" charset="-78"/>
              </a:rPr>
              <a:t>كردن</a:t>
            </a:r>
            <a:r>
              <a:rPr lang="fa-IR" sz="3200" dirty="0">
                <a:cs typeface="B Nazanin" panose="00000400000000000000" pitchFamily="2" charset="-78"/>
              </a:rPr>
              <a:t> دهان، </a:t>
            </a:r>
            <a:endParaRPr lang="fa-IR" sz="3200" dirty="0" smtClean="0">
              <a:cs typeface="B Nazanin" panose="00000400000000000000" pitchFamily="2" charset="-78"/>
            </a:endParaRPr>
          </a:p>
          <a:p>
            <a:r>
              <a:rPr lang="fa-IR" sz="3200" dirty="0" smtClean="0">
                <a:cs typeface="B Nazanin" panose="00000400000000000000" pitchFamily="2" charset="-78"/>
              </a:rPr>
              <a:t>دست </a:t>
            </a:r>
            <a:r>
              <a:rPr lang="fa-IR" sz="3200" dirty="0">
                <a:cs typeface="B Nazanin" panose="00000400000000000000" pitchFamily="2" charset="-78"/>
              </a:rPr>
              <a:t>به دهان بردن، </a:t>
            </a:r>
            <a:endParaRPr lang="fa-IR" sz="3200" dirty="0" smtClean="0">
              <a:cs typeface="B Nazanin" panose="00000400000000000000" pitchFamily="2" charset="-78"/>
            </a:endParaRPr>
          </a:p>
          <a:p>
            <a:r>
              <a:rPr lang="fa-IR" sz="3200" dirty="0" err="1" smtClean="0">
                <a:cs typeface="B Nazanin" panose="00000400000000000000" pitchFamily="2" charset="-78"/>
              </a:rPr>
              <a:t>ملچ</a:t>
            </a:r>
            <a:r>
              <a:rPr lang="fa-IR" sz="3200" dirty="0" smtClean="0">
                <a:cs typeface="B Nazanin" panose="00000400000000000000" pitchFamily="2" charset="-78"/>
              </a:rPr>
              <a:t> </a:t>
            </a:r>
            <a:r>
              <a:rPr lang="fa-IR" sz="3200" dirty="0">
                <a:cs typeface="B Nazanin" panose="00000400000000000000" pitchFamily="2" charset="-78"/>
              </a:rPr>
              <a:t>و </a:t>
            </a:r>
            <a:r>
              <a:rPr lang="fa-IR" sz="3200" dirty="0" err="1">
                <a:cs typeface="B Nazanin" panose="00000400000000000000" pitchFamily="2" charset="-78"/>
              </a:rPr>
              <a:t>ملوچ</a:t>
            </a:r>
            <a:r>
              <a:rPr lang="fa-IR" sz="3200" dirty="0">
                <a:cs typeface="B Nazanin" panose="00000400000000000000" pitchFamily="2" charset="-78"/>
              </a:rPr>
              <a:t> </a:t>
            </a:r>
            <a:r>
              <a:rPr lang="fa-IR" sz="3200" dirty="0" err="1">
                <a:cs typeface="B Nazanin" panose="00000400000000000000" pitchFamily="2" charset="-78"/>
              </a:rPr>
              <a:t>كردن</a:t>
            </a:r>
            <a:r>
              <a:rPr lang="fa-IR" sz="3200" dirty="0">
                <a:cs typeface="B Nazanin" panose="00000400000000000000" pitchFamily="2" charset="-78"/>
              </a:rPr>
              <a:t> </a:t>
            </a:r>
            <a:r>
              <a:rPr lang="fa-IR" sz="3200" dirty="0" err="1" smtClean="0">
                <a:cs typeface="B Nazanin" panose="00000400000000000000" pitchFamily="2" charset="-78"/>
              </a:rPr>
              <a:t>ولیس</a:t>
            </a:r>
            <a:r>
              <a:rPr lang="fa-IR" sz="3200" dirty="0" smtClean="0">
                <a:cs typeface="B Nazanin" panose="00000400000000000000" pitchFamily="2" charset="-78"/>
              </a:rPr>
              <a:t> زدن و </a:t>
            </a:r>
            <a:r>
              <a:rPr lang="fa-IR" sz="3200" dirty="0" err="1" smtClean="0">
                <a:cs typeface="B Nazanin" panose="00000400000000000000" pitchFamily="2" charset="-78"/>
              </a:rPr>
              <a:t>مکيدن</a:t>
            </a:r>
            <a:r>
              <a:rPr lang="fa-IR" sz="3200" dirty="0" smtClean="0">
                <a:cs typeface="B Nazanin" panose="00000400000000000000" pitchFamily="2" charset="-78"/>
              </a:rPr>
              <a:t> لب </a:t>
            </a:r>
            <a:r>
              <a:rPr lang="fa-IR" sz="3200" dirty="0">
                <a:cs typeface="B Nazanin" panose="00000400000000000000" pitchFamily="2" charset="-78"/>
              </a:rPr>
              <a:t>ها و انگشتان و مچ </a:t>
            </a:r>
            <a:r>
              <a:rPr lang="fa-IR" sz="3200" dirty="0" smtClean="0">
                <a:cs typeface="B Nazanin" panose="00000400000000000000" pitchFamily="2" charset="-78"/>
              </a:rPr>
              <a:t>دست</a:t>
            </a:r>
            <a:r>
              <a:rPr lang="fa-IR" dirty="0" smtClean="0">
                <a:cs typeface="B Nazanin" panose="00000400000000000000" pitchFamily="2" charset="-78"/>
              </a:rPr>
              <a:t>.</a:t>
            </a:r>
          </a:p>
          <a:p>
            <a:pPr marL="109537" indent="0">
              <a:buNone/>
            </a:pPr>
            <a:endParaRPr lang="fa-IR" dirty="0" smtClean="0">
              <a:cs typeface="B Nazanin" panose="00000400000000000000" pitchFamily="2" charset="-78"/>
            </a:endParaRPr>
          </a:p>
          <a:p>
            <a:pPr marL="109537" indent="0" algn="ctr">
              <a:buNone/>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بهیچوجه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منتظر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گريه</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شيرخوار</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نشويد</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که گریه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آخرين</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علامت گرسنگی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است</a:t>
            </a:r>
            <a:endParaRPr lang="fa-IR" sz="3600" b="1" u="sng" dirty="0">
              <a:solidFill>
                <a:srgbClr val="FF0000"/>
              </a:solidFill>
              <a:effectLst>
                <a:outerShdw blurRad="38100" dist="38100" dir="2700000" algn="tl">
                  <a:srgbClr val="000000">
                    <a:alpha val="43137"/>
                  </a:srgbClr>
                </a:outerShdw>
              </a:effectLst>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 اولین علائم </a:t>
              </a:r>
              <a:r>
                <a:rPr lang="fa-IR" sz="4400" b="1" dirty="0">
                  <a:effectLst>
                    <a:outerShdw blurRad="38100" dist="38100" dir="2700000" algn="tl">
                      <a:srgbClr val="000000">
                        <a:alpha val="43137"/>
                      </a:srgbClr>
                    </a:outerShdw>
                  </a:effectLst>
                  <a:cs typeface="B Nazanin" panose="00000400000000000000" pitchFamily="2" charset="-78"/>
                </a:rPr>
                <a:t>گرسنگی در </a:t>
              </a:r>
              <a:r>
                <a:rPr lang="fa-IR" sz="4400" b="1" dirty="0" smtClean="0">
                  <a:effectLst>
                    <a:outerShdw blurRad="38100" dist="38100" dir="2700000" algn="tl">
                      <a:srgbClr val="000000">
                        <a:alpha val="43137"/>
                      </a:srgbClr>
                    </a:outerShdw>
                  </a:effectLst>
                  <a:cs typeface="B Nazanin" panose="00000400000000000000" pitchFamily="2" charset="-78"/>
                </a:rPr>
                <a:t>شیرخوار</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256" y="1752600"/>
            <a:ext cx="8005223" cy="4525962"/>
          </a:xfrm>
        </p:spPr>
        <p:txBody>
          <a:bodyPr/>
          <a:lstStyle/>
          <a:p>
            <a:pPr>
              <a:lnSpc>
                <a:spcPct val="150000"/>
              </a:lnSpc>
            </a:pPr>
            <a:r>
              <a:rPr lang="fa-IR" sz="3200" b="1" dirty="0" smtClean="0">
                <a:cs typeface="B Nazanin" panose="00000400000000000000" pitchFamily="2" charset="-78"/>
              </a:rPr>
              <a:t>انتقال شیر بهتر از پستان به دهان شیرخوار</a:t>
            </a:r>
          </a:p>
          <a:p>
            <a:pPr>
              <a:lnSpc>
                <a:spcPct val="150000"/>
              </a:lnSpc>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تحریک بیشتر تولید شیر در پستان</a:t>
            </a:r>
          </a:p>
          <a:p>
            <a:pPr>
              <a:lnSpc>
                <a:spcPct val="150000"/>
              </a:lnSpc>
            </a:pPr>
            <a:r>
              <a:rPr lang="fa-IR" sz="3200" b="1" dirty="0" smtClean="0">
                <a:cs typeface="B Nazanin" panose="00000400000000000000" pitchFamily="2" charset="-78"/>
              </a:rPr>
              <a:t>رضایت و </a:t>
            </a:r>
            <a:r>
              <a:rPr lang="fa-IR" sz="3200" b="1" dirty="0" err="1" smtClean="0">
                <a:cs typeface="B Nazanin" panose="00000400000000000000" pitchFamily="2" charset="-78"/>
              </a:rPr>
              <a:t>خوشنودی</a:t>
            </a:r>
            <a:r>
              <a:rPr lang="fa-IR" sz="3200" b="1" dirty="0" smtClean="0">
                <a:cs typeface="B Nazanin" panose="00000400000000000000" pitchFamily="2" charset="-78"/>
              </a:rPr>
              <a:t> شیرخوار</a:t>
            </a:r>
          </a:p>
          <a:p>
            <a:pPr>
              <a:lnSpc>
                <a:spcPct val="150000"/>
              </a:lnSpc>
            </a:pPr>
            <a:r>
              <a:rPr lang="fa-IR" sz="3200" b="1" dirty="0" smtClean="0">
                <a:cs typeface="B Nazanin" panose="00000400000000000000" pitchFamily="2" charset="-78"/>
              </a:rPr>
              <a:t>پیشگیری از زخم نوک پستان</a:t>
            </a:r>
          </a:p>
          <a:p>
            <a:pPr>
              <a:lnSpc>
                <a:spcPct val="150000"/>
              </a:lnSpc>
            </a:pPr>
            <a:r>
              <a:rPr lang="fa-IR" sz="3200" b="1" dirty="0" smtClean="0">
                <a:cs typeface="B Nazanin" panose="00000400000000000000" pitchFamily="2" charset="-78"/>
              </a:rPr>
              <a:t>پیشگیری از </a:t>
            </a:r>
            <a:r>
              <a:rPr lang="fa-IR" sz="3200" b="1" dirty="0" err="1" smtClean="0">
                <a:cs typeface="B Nazanin" panose="00000400000000000000" pitchFamily="2" charset="-78"/>
              </a:rPr>
              <a:t>احتقان</a:t>
            </a:r>
            <a:r>
              <a:rPr lang="fa-IR" sz="3200" b="1" dirty="0" smtClean="0">
                <a:cs typeface="B Nazanin" panose="00000400000000000000" pitchFamily="2" charset="-78"/>
              </a:rPr>
              <a:t> پستان و...</a:t>
            </a:r>
          </a:p>
          <a:p>
            <a:pPr>
              <a:lnSpc>
                <a:spcPct val="150000"/>
              </a:lnSpc>
            </a:pPr>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pPr>
                <a:defRPr/>
              </a:pPr>
              <a:t>12</a:t>
            </a:fld>
            <a:endParaRPr lang="fa-IR" dirty="0"/>
          </a:p>
        </p:txBody>
      </p:sp>
      <p:sp>
        <p:nvSpPr>
          <p:cNvPr id="6" name="Rectangle 5"/>
          <p:cNvSpPr/>
          <p:nvPr/>
        </p:nvSpPr>
        <p:spPr>
          <a:xfrm>
            <a:off x="583401" y="332656"/>
            <a:ext cx="8136904" cy="126188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600" dirty="0" smtClean="0">
                <a:effectLst>
                  <a:outerShdw blurRad="38100" dist="38100" dir="2700000" algn="tl">
                    <a:srgbClr val="000000">
                      <a:alpha val="43137"/>
                    </a:srgbClr>
                  </a:outerShdw>
                </a:effectLst>
                <a:cs typeface="B Nazanin" panose="00000400000000000000" pitchFamily="2" charset="-78"/>
              </a:rPr>
              <a:t>   </a:t>
            </a:r>
            <a:r>
              <a:rPr lang="fa-IR" sz="4000" b="1" dirty="0" smtClean="0">
                <a:effectLst>
                  <a:outerShdw blurRad="38100" dist="38100" dir="2700000" algn="tl">
                    <a:srgbClr val="000000">
                      <a:alpha val="43137"/>
                    </a:srgbClr>
                  </a:outerShdw>
                </a:effectLst>
                <a:cs typeface="B Nazanin" panose="00000400000000000000" pitchFamily="2" charset="-78"/>
              </a:rPr>
              <a:t>چفت شدن خوب دهان شیرخوار به پستان </a:t>
            </a:r>
            <a:endParaRPr lang="en-US" sz="4000" b="1" dirty="0" smtClean="0">
              <a:effectLst>
                <a:outerShdw blurRad="38100" dist="38100" dir="2700000" algn="tl">
                  <a:srgbClr val="000000">
                    <a:alpha val="43137"/>
                  </a:srgbClr>
                </a:outerShdw>
              </a:effectLst>
              <a:cs typeface="B Nazanin" panose="00000400000000000000" pitchFamily="2" charset="-78"/>
            </a:endParaRPr>
          </a:p>
          <a:p>
            <a:pPr algn="ctr"/>
            <a:r>
              <a:rPr lang="en-US" sz="3600" b="1" dirty="0">
                <a:effectLst>
                  <a:outerShdw blurRad="38100" dist="38100" dir="2700000" algn="tl">
                    <a:srgbClr val="000000">
                      <a:alpha val="43137"/>
                    </a:srgbClr>
                  </a:outerShdw>
                </a:effectLst>
                <a:cs typeface="B Nazanin" panose="00000400000000000000" pitchFamily="2" charset="-78"/>
              </a:rPr>
              <a:t>Latch-On Well </a:t>
            </a:r>
            <a:endParaRPr lang="en-US" sz="3600" b="1" dirty="0" smtClean="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256572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990600" y="4876800"/>
            <a:ext cx="8839200" cy="968442"/>
          </a:xfrm>
        </p:spPr>
        <p:txBody>
          <a:bodyPr>
            <a:noAutofit/>
          </a:bodyPr>
          <a:lstStyle/>
          <a:p>
            <a:pPr algn="l" rtl="0"/>
            <a:r>
              <a:rPr lang="en-US" sz="3200" b="1" dirty="0" smtClean="0"/>
              <a:t>Stimulates breastmilk</a:t>
            </a:r>
            <a:r>
              <a:rPr lang="en-US" sz="3200" b="1" dirty="0"/>
              <a:t> </a:t>
            </a:r>
            <a:r>
              <a:rPr lang="en-US" sz="3200" b="1" dirty="0" smtClean="0"/>
              <a:t>production</a:t>
            </a:r>
            <a:endParaRPr lang="fa-IR" sz="3200" b="1" dirty="0" smtClean="0"/>
          </a:p>
        </p:txBody>
      </p:sp>
      <p:graphicFrame>
        <p:nvGraphicFramePr>
          <p:cNvPr id="11" name="Diagram 10"/>
          <p:cNvGraphicFramePr/>
          <p:nvPr>
            <p:extLst>
              <p:ext uri="{D42A27DB-BD31-4B8C-83A1-F6EECF244321}">
                <p14:modId xmlns:p14="http://schemas.microsoft.com/office/powerpoint/2010/main" val="3036609737"/>
              </p:ext>
            </p:extLst>
          </p:nvPr>
        </p:nvGraphicFramePr>
        <p:xfrm>
          <a:off x="533400" y="22145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Rectangle 3"/>
          <p:cNvSpPr>
            <a:spLocks noChangeArrowheads="1"/>
          </p:cNvSpPr>
          <p:nvPr/>
        </p:nvSpPr>
        <p:spPr bwMode="auto">
          <a:xfrm>
            <a:off x="76200" y="533400"/>
            <a:ext cx="4800600" cy="519113"/>
          </a:xfrm>
          <a:prstGeom prst="rect">
            <a:avLst/>
          </a:prstGeom>
          <a:noFill/>
          <a:ln w="9525">
            <a:noFill/>
            <a:miter lim="800000"/>
            <a:headEnd/>
            <a:tailEnd/>
          </a:ln>
        </p:spPr>
        <p:txBody>
          <a:bodyPr>
            <a:spAutoFit/>
          </a:bodyPr>
          <a:lstStyle/>
          <a:p>
            <a:pPr algn="ctr"/>
            <a:r>
              <a:rPr lang="en-US" sz="2800" b="1">
                <a:solidFill>
                  <a:schemeClr val="tx2"/>
                </a:solidFill>
                <a:effectLst/>
              </a:rPr>
              <a:t>  </a:t>
            </a:r>
          </a:p>
        </p:txBody>
      </p:sp>
      <p:pic>
        <p:nvPicPr>
          <p:cNvPr id="8" name="Picture 7" descr="Session 2 slide 2h new2"/>
          <p:cNvPicPr>
            <a:picLocks noChangeAspect="1" noChangeArrowheads="1"/>
          </p:cNvPicPr>
          <p:nvPr/>
        </p:nvPicPr>
        <p:blipFill>
          <a:blip r:embed="rId7" cstate="print"/>
          <a:srcRect t="7649"/>
          <a:stretch>
            <a:fillRect/>
          </a:stretch>
        </p:blipFill>
        <p:spPr bwMode="auto">
          <a:xfrm>
            <a:off x="1066800" y="1676400"/>
            <a:ext cx="4114800" cy="2849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foto3sd"/>
          <p:cNvPicPr>
            <a:picLocks noChangeAspect="1" noChangeArrowheads="1"/>
          </p:cNvPicPr>
          <p:nvPr/>
        </p:nvPicPr>
        <p:blipFill>
          <a:blip r:embed="rId8"/>
          <a:srcRect/>
          <a:stretch>
            <a:fillRect/>
          </a:stretch>
        </p:blipFill>
        <p:spPr bwMode="auto">
          <a:xfrm>
            <a:off x="5181600" y="1676400"/>
            <a:ext cx="3048000" cy="289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78674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81138"/>
            <a:ext cx="7924800" cy="4525962"/>
          </a:xfrm>
        </p:spPr>
        <p:txBody>
          <a:bodyPr/>
          <a:lstStyle/>
          <a:p>
            <a:pPr marL="623887" indent="-514350">
              <a:buFont typeface="+mj-lt"/>
              <a:buAutoNum type="arabicPeriod"/>
            </a:pPr>
            <a:r>
              <a:rPr lang="fa-IR" sz="3200" dirty="0" smtClean="0">
                <a:cs typeface="B Nazanin" panose="00000400000000000000" pitchFamily="2" charset="-78"/>
              </a:rPr>
              <a:t>استراحت با خواب شیرخوار و آرامش در طی شیردادن در کمک به جریان شیر</a:t>
            </a:r>
            <a:endParaRPr lang="fa-IR" sz="3200" dirty="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کمک به مادر در انجام کارهای خانه و </a:t>
            </a:r>
            <a:r>
              <a:rPr lang="fa-IR" sz="3200" dirty="0">
                <a:cs typeface="B Nazanin" panose="00000400000000000000" pitchFamily="2" charset="-78"/>
              </a:rPr>
              <a:t>100% گذاشتن وقت </a:t>
            </a:r>
            <a:r>
              <a:rPr lang="fa-IR" sz="3200" dirty="0" smtClean="0">
                <a:cs typeface="B Nazanin" panose="00000400000000000000" pitchFamily="2" charset="-78"/>
              </a:rPr>
              <a:t>مادر با شیرخوار بمدت 48 ساعت                                                                          </a:t>
            </a:r>
            <a:r>
              <a:rPr lang="fa-IR" sz="2800" dirty="0" smtClean="0">
                <a:cs typeface="B Nazanin" panose="00000400000000000000" pitchFamily="2" charset="-78"/>
              </a:rPr>
              <a:t>(استراحت مادر، افزایش دفعات تغذیه) </a:t>
            </a:r>
            <a:endParaRPr lang="fa-IR" sz="3200"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دقت مخصوص در پیشگیری از زخم نوک پستان</a:t>
            </a:r>
          </a:p>
          <a:p>
            <a:pPr marL="623887" indent="-514350">
              <a:buFont typeface="+mj-lt"/>
              <a:buAutoNum type="arabicPeriod"/>
            </a:pPr>
            <a:r>
              <a:rPr lang="fa-IR" sz="3200" dirty="0" smtClean="0">
                <a:cs typeface="B Nazanin" panose="00000400000000000000" pitchFamily="2" charset="-78"/>
              </a:rPr>
              <a:t>اصلاح رژیم غذائی با خوردن پروتئین ، میوه </a:t>
            </a:r>
            <a:r>
              <a:rPr lang="fa-IR" sz="3200" dirty="0" err="1" smtClean="0">
                <a:cs typeface="B Nazanin" panose="00000400000000000000" pitchFamily="2" charset="-78"/>
              </a:rPr>
              <a:t>جات</a:t>
            </a:r>
            <a:r>
              <a:rPr lang="fa-IR" sz="3200" dirty="0" smtClean="0">
                <a:cs typeface="B Nazanin" panose="00000400000000000000" pitchFamily="2" charset="-78"/>
              </a:rPr>
              <a:t> تازه و سبزیجات و ویتامین های گروه </a:t>
            </a:r>
            <a:r>
              <a:rPr lang="en-US" sz="3200" dirty="0" smtClean="0">
                <a:cs typeface="B Nazanin" panose="00000400000000000000" pitchFamily="2" charset="-78"/>
              </a:rPr>
              <a:t>B</a:t>
            </a:r>
            <a:endParaRPr lang="fa-IR"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اقدامات مفید برای مادر</a:t>
              </a:r>
              <a:r>
                <a:rPr lang="en-US" sz="4400" b="1" kern="1200" dirty="0" smtClean="0">
                  <a:effectLst>
                    <a:outerShdw blurRad="38100" dist="38100" dir="2700000" algn="tl">
                      <a:srgbClr val="000000">
                        <a:alpha val="43137"/>
                      </a:srgbClr>
                    </a:outerShdw>
                  </a:effectLst>
                  <a:cs typeface="B Nazanin" panose="00000400000000000000" pitchFamily="2" charset="-78"/>
                </a:rPr>
                <a:t> </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666358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138"/>
            <a:ext cx="8077200" cy="4919662"/>
          </a:xfrm>
        </p:spPr>
        <p:txBody>
          <a:bodyPr/>
          <a:lstStyle/>
          <a:p>
            <a:pPr marL="623887" indent="-514350">
              <a:buFont typeface="+mj-lt"/>
              <a:buAutoNum type="arabicPeriod" startAt="5"/>
            </a:pPr>
            <a:r>
              <a:rPr lang="fa-IR" sz="2800" dirty="0">
                <a:cs typeface="B Nazanin" panose="00000400000000000000" pitchFamily="2" charset="-78"/>
              </a:rPr>
              <a:t>استفاده </a:t>
            </a:r>
            <a:r>
              <a:rPr lang="fa-IR" sz="2800" dirty="0" err="1" smtClean="0">
                <a:cs typeface="B Nazanin" panose="00000400000000000000" pitchFamily="2" charset="-78"/>
              </a:rPr>
              <a:t>ازماساژ</a:t>
            </a:r>
            <a:r>
              <a:rPr lang="fa-IR" sz="2800" dirty="0">
                <a:cs typeface="B Nazanin" panose="00000400000000000000" pitchFamily="2" charset="-78"/>
              </a:rPr>
              <a:t> </a:t>
            </a:r>
            <a:r>
              <a:rPr lang="fa-IR" sz="2800" dirty="0" smtClean="0">
                <a:cs typeface="B Nazanin" panose="00000400000000000000" pitchFamily="2" charset="-78"/>
              </a:rPr>
              <a:t>پستان قبل شیردادن و </a:t>
            </a:r>
            <a:r>
              <a:rPr lang="fa-IR" sz="2800" dirty="0">
                <a:cs typeface="B Nazanin" panose="00000400000000000000" pitchFamily="2" charset="-78"/>
              </a:rPr>
              <a:t>ماساژ </a:t>
            </a:r>
            <a:r>
              <a:rPr lang="fa-IR" sz="2800" dirty="0" smtClean="0">
                <a:cs typeface="B Nazanin" panose="00000400000000000000" pitchFamily="2" charset="-78"/>
              </a:rPr>
              <a:t>همراه با </a:t>
            </a:r>
            <a:r>
              <a:rPr lang="fa-IR" sz="2800" b="1" dirty="0" smtClean="0">
                <a:cs typeface="B Nazanin" panose="00000400000000000000" pitchFamily="2" charset="-78"/>
                <a:hlinkClick r:id="" action="ppaction://customshow?id=9&amp;return=true"/>
              </a:rPr>
              <a:t>فشردن پستان </a:t>
            </a:r>
            <a:r>
              <a:rPr lang="fa-IR" sz="2800" dirty="0" err="1" smtClean="0">
                <a:cs typeface="B Nazanin" panose="00000400000000000000" pitchFamily="2" charset="-78"/>
              </a:rPr>
              <a:t>درحین</a:t>
            </a:r>
            <a:r>
              <a:rPr lang="fa-IR" sz="2800" dirty="0" smtClean="0">
                <a:cs typeface="B Nazanin" panose="00000400000000000000" pitchFamily="2" charset="-78"/>
              </a:rPr>
              <a:t> شیردادن  </a:t>
            </a:r>
            <a:r>
              <a:rPr lang="fa-IR" sz="2800" dirty="0">
                <a:cs typeface="B Nazanin" panose="00000400000000000000" pitchFamily="2" charset="-78"/>
              </a:rPr>
              <a:t>و ماساژ پستان </a:t>
            </a:r>
            <a:r>
              <a:rPr lang="fa-IR" sz="2800" dirty="0" smtClean="0">
                <a:cs typeface="B Nazanin" panose="00000400000000000000" pitchFamily="2" charset="-78"/>
              </a:rPr>
              <a:t>همراه دوشیدن شیر    </a:t>
            </a:r>
            <a:r>
              <a:rPr lang="fa-IR" sz="2000" dirty="0" smtClean="0">
                <a:cs typeface="B Nazanin" panose="00000400000000000000" pitchFamily="2" charset="-78"/>
              </a:rPr>
              <a:t>(افزایش تولید و حجم شیر دریافتی)</a:t>
            </a:r>
            <a:r>
              <a:rPr lang="fa-IR" sz="2400" dirty="0" smtClean="0">
                <a:cs typeface="B Nazanin" panose="00000400000000000000" pitchFamily="2" charset="-78"/>
              </a:rPr>
              <a:t> </a:t>
            </a:r>
          </a:p>
          <a:p>
            <a:pPr marL="623887" indent="-514350">
              <a:buFont typeface="+mj-lt"/>
              <a:buAutoNum type="arabicPeriod" startAt="5"/>
            </a:pPr>
            <a:r>
              <a:rPr lang="fa-IR" sz="2800" b="1" dirty="0" smtClean="0">
                <a:cs typeface="B Nazanin" panose="00000400000000000000" pitchFamily="2" charset="-78"/>
                <a:hlinkClick r:id="" action="ppaction://customshow?id=10&amp;return=true"/>
              </a:rPr>
              <a:t>دوشیدن شیر بعد از هر نوبت </a:t>
            </a:r>
            <a:r>
              <a:rPr lang="fa-IR" sz="2800" dirty="0" err="1" smtClean="0">
                <a:cs typeface="B Nazanin" panose="00000400000000000000" pitchFamily="2" charset="-78"/>
              </a:rPr>
              <a:t>ویا</a:t>
            </a:r>
            <a:r>
              <a:rPr lang="fa-IR" sz="2800" dirty="0" smtClean="0">
                <a:cs typeface="B Nazanin" panose="00000400000000000000" pitchFamily="2" charset="-78"/>
              </a:rPr>
              <a:t> یک </a:t>
            </a:r>
            <a:r>
              <a:rPr lang="fa-IR" sz="2800" dirty="0" err="1" smtClean="0">
                <a:cs typeface="B Nazanin" panose="00000400000000000000" pitchFamily="2" charset="-78"/>
              </a:rPr>
              <a:t>درمیان</a:t>
            </a:r>
            <a:r>
              <a:rPr lang="fa-IR" sz="2800" dirty="0" smtClean="0">
                <a:cs typeface="B Nazanin" panose="00000400000000000000" pitchFamily="2" charset="-78"/>
              </a:rPr>
              <a:t>  با شیردادن</a:t>
            </a:r>
          </a:p>
          <a:p>
            <a:pPr marL="623887" indent="-514350">
              <a:buFont typeface="+mj-lt"/>
              <a:buAutoNum type="arabicPeriod" startAt="5"/>
            </a:pPr>
            <a:r>
              <a:rPr lang="fa-IR" sz="2800" dirty="0" smtClean="0">
                <a:cs typeface="B Nazanin" panose="00000400000000000000" pitchFamily="2" charset="-78"/>
              </a:rPr>
              <a:t>ثبت مقادیر </a:t>
            </a:r>
            <a:r>
              <a:rPr lang="fa-IR" sz="2800" dirty="0" err="1" smtClean="0">
                <a:cs typeface="B Nazanin" panose="00000400000000000000" pitchFamily="2" charset="-78"/>
              </a:rPr>
              <a:t>شیرکمکی</a:t>
            </a:r>
            <a:r>
              <a:rPr lang="fa-IR" sz="2800" dirty="0" smtClean="0">
                <a:cs typeface="B Nazanin" panose="00000400000000000000" pitchFamily="2" charset="-78"/>
              </a:rPr>
              <a:t> </a:t>
            </a:r>
            <a:r>
              <a:rPr lang="fa-IR" sz="2400" dirty="0" smtClean="0">
                <a:cs typeface="B Nazanin" panose="00000400000000000000" pitchFamily="2" charset="-78"/>
              </a:rPr>
              <a:t>(ترجیحا </a:t>
            </a:r>
            <a:r>
              <a:rPr lang="fa-IR" sz="2400" dirty="0" err="1" smtClean="0">
                <a:cs typeface="B Nazanin" panose="00000400000000000000" pitchFamily="2" charset="-78"/>
              </a:rPr>
              <a:t>شیردوشیده</a:t>
            </a:r>
            <a:r>
              <a:rPr lang="fa-IR" sz="2400" dirty="0" smtClean="0">
                <a:cs typeface="B Nazanin" panose="00000400000000000000" pitchFamily="2" charset="-78"/>
              </a:rPr>
              <a:t> شده) </a:t>
            </a:r>
            <a:r>
              <a:rPr lang="fa-IR" sz="2800" dirty="0" smtClean="0">
                <a:cs typeface="B Nazanin" panose="00000400000000000000" pitchFamily="2" charset="-78"/>
              </a:rPr>
              <a:t>داده شده جهت ارزیابی دریافت </a:t>
            </a:r>
            <a:r>
              <a:rPr lang="fa-IR" sz="2800" dirty="0" err="1" smtClean="0">
                <a:cs typeface="B Nazanin" panose="00000400000000000000" pitchFamily="2" charset="-78"/>
              </a:rPr>
              <a:t>مسقیم</a:t>
            </a:r>
            <a:r>
              <a:rPr lang="fa-IR" sz="2800" dirty="0" smtClean="0">
                <a:cs typeface="B Nazanin" panose="00000400000000000000" pitchFamily="2" charset="-78"/>
              </a:rPr>
              <a:t> شیر از پستان</a:t>
            </a:r>
          </a:p>
          <a:p>
            <a:pPr lvl="3"/>
            <a:r>
              <a:rPr lang="fa-IR" sz="2400" u="sng" dirty="0" smtClean="0">
                <a:cs typeface="B Nazanin" panose="00000400000000000000" pitchFamily="2" charset="-78"/>
              </a:rPr>
              <a:t>با افزایش تولید </a:t>
            </a:r>
            <a:r>
              <a:rPr lang="fa-IR" sz="2400" u="sng" dirty="0">
                <a:cs typeface="B Nazanin" panose="00000400000000000000" pitchFamily="2" charset="-78"/>
              </a:rPr>
              <a:t>شیر مادر </a:t>
            </a:r>
          </a:p>
          <a:p>
            <a:pPr lvl="4">
              <a:buFont typeface="Wingdings" panose="05000000000000000000" pitchFamily="2" charset="2"/>
              <a:buChar char="Ø"/>
            </a:pPr>
            <a:r>
              <a:rPr lang="fa-IR" sz="2400" dirty="0">
                <a:cs typeface="B Nazanin" panose="00000400000000000000" pitchFamily="2" charset="-78"/>
              </a:rPr>
              <a:t>کاهش مقدار مصرف شیر </a:t>
            </a:r>
            <a:r>
              <a:rPr lang="fa-IR" sz="2400" dirty="0" smtClean="0">
                <a:cs typeface="B Nazanin" panose="00000400000000000000" pitchFamily="2" charset="-78"/>
              </a:rPr>
              <a:t>کمکی </a:t>
            </a:r>
            <a:r>
              <a:rPr lang="fa-IR" sz="2000" dirty="0" smtClean="0">
                <a:cs typeface="B Nazanin" panose="00000400000000000000" pitchFamily="2" charset="-78"/>
              </a:rPr>
              <a:t>(بخصوص کاهش و قطع </a:t>
            </a:r>
            <a:r>
              <a:rPr lang="fa-IR" sz="2000" dirty="0" err="1" smtClean="0">
                <a:cs typeface="B Nazanin" panose="00000400000000000000" pitchFamily="2" charset="-78"/>
              </a:rPr>
              <a:t>شیرمصنوعی</a:t>
            </a:r>
            <a:r>
              <a:rPr lang="fa-IR" sz="2000" dirty="0" smtClean="0">
                <a:cs typeface="B Nazanin" panose="00000400000000000000" pitchFamily="2" charset="-78"/>
              </a:rPr>
              <a:t>) </a:t>
            </a:r>
            <a:endParaRPr lang="fa-IR" sz="2400" dirty="0">
              <a:cs typeface="B Nazanin" panose="00000400000000000000" pitchFamily="2" charset="-78"/>
            </a:endParaRPr>
          </a:p>
          <a:p>
            <a:pPr lvl="4">
              <a:buFont typeface="Wingdings" panose="05000000000000000000" pitchFamily="2" charset="2"/>
              <a:buChar char="Ø"/>
            </a:pPr>
            <a:r>
              <a:rPr lang="fa-IR" sz="2400" dirty="0">
                <a:cs typeface="B Nazanin" panose="00000400000000000000" pitchFamily="2" charset="-78"/>
              </a:rPr>
              <a:t>تغذیه بیشتر شیرخوار از شیر پستان </a:t>
            </a:r>
            <a:endParaRPr lang="fa-IR" sz="2400" dirty="0" smtClean="0">
              <a:cs typeface="B Nazanin" panose="00000400000000000000" pitchFamily="2" charset="-78"/>
            </a:endParaRPr>
          </a:p>
          <a:p>
            <a:pPr marL="623887" indent="-514350">
              <a:buFont typeface="+mj-lt"/>
              <a:buAutoNum type="arabicPeriod" startAt="5"/>
            </a:pPr>
            <a:r>
              <a:rPr lang="fa-IR" sz="2800" dirty="0" smtClean="0">
                <a:cs typeface="B Nazanin" panose="00000400000000000000" pitchFamily="2" charset="-78"/>
              </a:rPr>
              <a:t>استفاده از </a:t>
            </a:r>
            <a:r>
              <a:rPr lang="fa-IR" sz="2800" dirty="0" err="1" smtClean="0">
                <a:cs typeface="B Nazanin" panose="00000400000000000000" pitchFamily="2" charset="-78"/>
              </a:rPr>
              <a:t>شیرآورها</a:t>
            </a:r>
            <a:endParaRPr lang="fa-IR" sz="28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اقدامات مفید برای مادر</a:t>
              </a:r>
              <a:r>
                <a:rPr lang="en-US" sz="4400" b="1" kern="1200" dirty="0" smtClean="0">
                  <a:effectLst>
                    <a:outerShdw blurRad="38100" dist="38100" dir="2700000" algn="tl">
                      <a:srgbClr val="000000">
                        <a:alpha val="43137"/>
                      </a:srgbClr>
                    </a:outerShdw>
                  </a:effectLst>
                  <a:cs typeface="B Nazanin" panose="00000400000000000000" pitchFamily="2" charset="-78"/>
                </a:rPr>
                <a:t> </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22227655"/>
              </p:ext>
            </p:extLst>
          </p:nvPr>
        </p:nvGraphicFramePr>
        <p:xfrm>
          <a:off x="914400" y="228600"/>
          <a:ext cx="7848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7" name="Rectangle 3"/>
          <p:cNvSpPr>
            <a:spLocks noChangeArrowheads="1"/>
          </p:cNvSpPr>
          <p:nvPr/>
        </p:nvSpPr>
        <p:spPr bwMode="auto">
          <a:xfrm>
            <a:off x="1970964" y="5668370"/>
            <a:ext cx="7391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latin typeface="Garamond" pitchFamily="18" charset="0"/>
                <a:ea typeface="Times New Roman" pitchFamily="18" charset="0"/>
                <a:cs typeface="Times New Roman" pitchFamily="18" charset="0"/>
              </a:rPr>
              <a:t>دریافت شیر</a:t>
            </a:r>
            <a:r>
              <a:rPr kumimoji="0" lang="fa-IR" sz="3200" b="1" i="0" u="none" strike="noStrike" cap="none" normalizeH="0" dirty="0" smtClean="0">
                <a:ln>
                  <a:noFill/>
                </a:ln>
                <a:solidFill>
                  <a:schemeClr val="tx1"/>
                </a:solidFill>
                <a:latin typeface="Garamond" pitchFamily="18" charset="0"/>
                <a:ea typeface="Times New Roman" pitchFamily="18" charset="0"/>
                <a:cs typeface="Times New Roman" pitchFamily="18" charset="0"/>
              </a:rPr>
              <a:t> بیشتر و چرب  تر</a:t>
            </a:r>
            <a:endParaRPr kumimoji="0" lang="en-US" sz="4000" b="1" i="0" u="none" strike="noStrike" cap="none" normalizeH="0" baseline="0" dirty="0" smtClean="0">
              <a:ln>
                <a:noFill/>
              </a:ln>
              <a:solidFill>
                <a:schemeClr val="tx1"/>
              </a:solidFill>
              <a:latin typeface="Arial" pitchFamily="34" charset="0"/>
              <a:cs typeface="Arial" pitchFamily="34" charset="0"/>
            </a:endParaRPr>
          </a:p>
        </p:txBody>
      </p:sp>
      <p:pic>
        <p:nvPicPr>
          <p:cNvPr id="9" name="Picture 1" descr="C:\Users\Mahmoud\Pictures\bc.png"/>
          <p:cNvPicPr>
            <a:picLocks noChangeAspect="1" noChangeArrowheads="1"/>
          </p:cNvPicPr>
          <p:nvPr/>
        </p:nvPicPr>
        <p:blipFill>
          <a:blip r:embed="rId8" cstate="print"/>
          <a:srcRect l="3285" t="1938" r="342" b="3104"/>
          <a:stretch>
            <a:fillRect/>
          </a:stretch>
        </p:blipFill>
        <p:spPr bwMode="auto">
          <a:xfrm>
            <a:off x="1917510" y="2163170"/>
            <a:ext cx="5775278" cy="3215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64756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831" y="685800"/>
            <a:ext cx="8458200" cy="2514600"/>
          </a:xfrm>
        </p:spPr>
        <p:txBody>
          <a:bodyPr>
            <a:normAutofit/>
          </a:bodyPr>
          <a:lstStyle/>
          <a:p>
            <a:r>
              <a:rPr lang="fa-IR" sz="2400" b="1" dirty="0" smtClean="0">
                <a:cs typeface="B Nazanin" panose="00000400000000000000" pitchFamily="2" charset="-78"/>
              </a:rPr>
              <a:t>بهترین راه افزایش تولید شیرمادر </a:t>
            </a:r>
          </a:p>
          <a:p>
            <a:pPr lvl="1"/>
            <a:r>
              <a:rPr lang="fa-IR" sz="2000" dirty="0" smtClean="0"/>
              <a:t>دوشیدن </a:t>
            </a:r>
            <a:r>
              <a:rPr lang="fa-IR" sz="2000" dirty="0" err="1" smtClean="0"/>
              <a:t>دبل</a:t>
            </a:r>
            <a:r>
              <a:rPr lang="fa-IR" sz="2000" dirty="0" smtClean="0"/>
              <a:t> </a:t>
            </a:r>
            <a:r>
              <a:rPr lang="fa-IR" sz="2000" dirty="0"/>
              <a:t>پمپ به </a:t>
            </a:r>
            <a:r>
              <a:rPr lang="fa-IR" sz="2000" dirty="0" smtClean="0"/>
              <a:t>مدت  10-5 دقیقه بعد از </a:t>
            </a:r>
            <a:r>
              <a:rPr lang="fa-IR" sz="2000" dirty="0" err="1" smtClean="0"/>
              <a:t>هرنوبت</a:t>
            </a:r>
            <a:r>
              <a:rPr lang="fa-IR" sz="2000" dirty="0" smtClean="0"/>
              <a:t> شیردادن و حداقل  8 بار در شبانه روز است</a:t>
            </a:r>
          </a:p>
          <a:p>
            <a:pPr lvl="1"/>
            <a:r>
              <a:rPr lang="fa-IR" sz="2000" dirty="0" smtClean="0"/>
              <a:t>دوشیدن به دفعات مکرر در چند روز اول هر 2ساعت یا حتی  هر ساعت و حداقل هر 3 ساعت در طی شب  است</a:t>
            </a:r>
            <a:r>
              <a:rPr lang="en-US" sz="2400" dirty="0" smtClean="0"/>
              <a:t>.</a:t>
            </a:r>
            <a:endParaRPr lang="en-US" sz="2400" dirty="0" smtClean="0"/>
          </a:p>
        </p:txBody>
      </p:sp>
      <p:pic>
        <p:nvPicPr>
          <p:cNvPr id="5" name="Picture 5" descr="Fig2-055"/>
          <p:cNvPicPr>
            <a:picLocks noChangeAspect="1" noChangeArrowheads="1"/>
          </p:cNvPicPr>
          <p:nvPr/>
        </p:nvPicPr>
        <p:blipFill rotWithShape="1">
          <a:blip r:embed="rId3" cstate="print"/>
          <a:srcRect t="31458" r="9219"/>
          <a:stretch/>
        </p:blipFill>
        <p:spPr bwMode="auto">
          <a:xfrm>
            <a:off x="2209799" y="2590800"/>
            <a:ext cx="5315465" cy="26431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95329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871" y="1290611"/>
            <a:ext cx="7945582" cy="4525962"/>
          </a:xfrm>
        </p:spPr>
        <p:txBody>
          <a:bodyPr/>
          <a:lstStyle/>
          <a:p>
            <a:pPr>
              <a:lnSpc>
                <a:spcPct val="150000"/>
              </a:lnSpc>
            </a:pPr>
            <a:r>
              <a:rPr lang="fa-IR" sz="3200" dirty="0" smtClean="0">
                <a:cs typeface="B Nazanin" panose="00000400000000000000" pitchFamily="2" charset="-78"/>
              </a:rPr>
              <a:t>مواد گیاهی، غذا، نوشیدنی یا </a:t>
            </a:r>
            <a:r>
              <a:rPr lang="fa-IR" sz="3200" dirty="0" err="1" smtClean="0">
                <a:cs typeface="B Nazanin" panose="00000400000000000000" pitchFamily="2" charset="-78"/>
              </a:rPr>
              <a:t>بصورت</a:t>
            </a:r>
            <a:r>
              <a:rPr lang="fa-IR" sz="3200" dirty="0" smtClean="0">
                <a:cs typeface="B Nazanin" panose="00000400000000000000" pitchFamily="2" charset="-78"/>
              </a:rPr>
              <a:t> دارو..</a:t>
            </a:r>
          </a:p>
          <a:p>
            <a:pPr>
              <a:lnSpc>
                <a:spcPct val="150000"/>
              </a:lnSpc>
            </a:pPr>
            <a:r>
              <a:rPr lang="fa-IR" sz="3200" dirty="0" err="1" smtClean="0">
                <a:cs typeface="B Nazanin" panose="00000400000000000000" pitchFamily="2" charset="-78"/>
              </a:rPr>
              <a:t>گاها</a:t>
            </a:r>
            <a:r>
              <a:rPr lang="fa-IR" sz="3200" dirty="0" smtClean="0">
                <a:cs typeface="B Nazanin" panose="00000400000000000000" pitchFamily="2" charset="-78"/>
              </a:rPr>
              <a:t> می توانند در </a:t>
            </a:r>
            <a:r>
              <a:rPr lang="fa-IR" sz="3200" dirty="0" err="1" smtClean="0">
                <a:cs typeface="B Nazanin" panose="00000400000000000000" pitchFamily="2" charset="-78"/>
              </a:rPr>
              <a:t>مواردی</a:t>
            </a:r>
            <a:r>
              <a:rPr lang="fa-IR" sz="3200" dirty="0" smtClean="0">
                <a:cs typeface="B Nazanin" panose="00000400000000000000" pitchFamily="2" charset="-78"/>
              </a:rPr>
              <a:t> که تولید </a:t>
            </a:r>
            <a:r>
              <a:rPr lang="fa-IR" sz="3200" dirty="0" err="1" smtClean="0">
                <a:cs typeface="B Nazanin" panose="00000400000000000000" pitchFamily="2" charset="-78"/>
              </a:rPr>
              <a:t>شیرکاهش</a:t>
            </a:r>
            <a:r>
              <a:rPr lang="fa-IR" sz="3200" dirty="0" smtClean="0">
                <a:cs typeface="B Nazanin" panose="00000400000000000000" pitchFamily="2" charset="-78"/>
              </a:rPr>
              <a:t> یابد </a:t>
            </a:r>
            <a:r>
              <a:rPr lang="fa-IR" sz="3200" dirty="0">
                <a:cs typeface="B Nazanin" panose="00000400000000000000" pitchFamily="2" charset="-78"/>
              </a:rPr>
              <a:t>سبب افزایش </a:t>
            </a:r>
            <a:r>
              <a:rPr lang="fa-IR" sz="3200" dirty="0" smtClean="0">
                <a:cs typeface="B Nazanin" panose="00000400000000000000" pitchFamily="2" charset="-78"/>
              </a:rPr>
              <a:t>آن شود (برخی با مهار ترشح دوپامین)</a:t>
            </a:r>
          </a:p>
          <a:p>
            <a:r>
              <a:rPr lang="fa-IR" sz="3200" dirty="0" smtClean="0">
                <a:cs typeface="B Nazanin" panose="00000400000000000000" pitchFamily="2" charset="-78"/>
              </a:rPr>
              <a:t>نیاز </a:t>
            </a:r>
            <a:r>
              <a:rPr lang="fa-IR" sz="3200" dirty="0" err="1" smtClean="0">
                <a:cs typeface="B Nazanin" panose="00000400000000000000" pitchFamily="2" charset="-78"/>
              </a:rPr>
              <a:t>مطلق</a:t>
            </a:r>
            <a:r>
              <a:rPr lang="fa-IR" sz="3200" dirty="0" smtClean="0">
                <a:cs typeface="B Nazanin" panose="00000400000000000000" pitchFamily="2" charset="-78"/>
              </a:rPr>
              <a:t> به آنها برای تولید شیر نیست ولی ممکن است کمک کننده باشد</a:t>
            </a:r>
          </a:p>
          <a:p>
            <a:r>
              <a:rPr lang="fa-IR" sz="3200" dirty="0" smtClean="0">
                <a:cs typeface="B Nazanin" panose="00000400000000000000" pitchFamily="2" charset="-78"/>
              </a:rPr>
              <a:t>بجز خطر بروز آلرژی، آلودگی های احتمالی، ممکن است دارای عوارضی در مادر و شیرخوار باشد</a:t>
            </a:r>
          </a:p>
        </p:txBody>
      </p:sp>
      <p:grpSp>
        <p:nvGrpSpPr>
          <p:cNvPr id="4" name="Group 3"/>
          <p:cNvGrpSpPr/>
          <p:nvPr/>
        </p:nvGrpSpPr>
        <p:grpSpPr>
          <a:xfrm>
            <a:off x="445325" y="208185"/>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r>
                <a:rPr lang="fa-IR" sz="4400" b="1" dirty="0" smtClean="0">
                  <a:effectLst>
                    <a:outerShdw blurRad="38100" dist="38100" dir="2700000" algn="tl">
                      <a:srgbClr val="000000">
                        <a:alpha val="43137"/>
                      </a:srgbClr>
                    </a:outerShdw>
                  </a:effectLst>
                  <a:cs typeface="B Nazanin" panose="00000400000000000000" pitchFamily="2" charset="-78"/>
                </a:rPr>
                <a:t> </a:t>
              </a:r>
              <a:r>
                <a:rPr lang="fa-IR" sz="4400" b="1" dirty="0">
                  <a:effectLst>
                    <a:outerShdw blurRad="38100" dist="38100" dir="2700000" algn="tl">
                      <a:srgbClr val="000000">
                        <a:alpha val="43137"/>
                      </a:srgbClr>
                    </a:outerShdw>
                  </a:effectLst>
                  <a:cs typeface="B Nazanin" panose="00000400000000000000" pitchFamily="2" charset="-78"/>
                </a:rPr>
                <a:t>یا </a:t>
              </a:r>
              <a:r>
                <a:rPr lang="fa-IR" sz="4400" b="1" dirty="0" err="1">
                  <a:effectLst>
                    <a:outerShdw blurRad="38100" dist="38100" dir="2700000" algn="tl">
                      <a:srgbClr val="000000">
                        <a:alpha val="43137"/>
                      </a:srgbClr>
                    </a:outerShdw>
                  </a:effectLst>
                  <a:cs typeface="B Nazanin" panose="00000400000000000000" pitchFamily="2" charset="-78"/>
                </a:rPr>
                <a:t>شیرافزا</a:t>
              </a:r>
              <a:r>
                <a:rPr lang="fa-IR" sz="4400" b="1" dirty="0">
                  <a:effectLst>
                    <a:outerShdw blurRad="38100" dist="38100" dir="2700000" algn="tl">
                      <a:srgbClr val="000000">
                        <a:alpha val="43137"/>
                      </a:srgbClr>
                    </a:outerShdw>
                  </a:effectLst>
                  <a:cs typeface="B Nazanin" panose="00000400000000000000" pitchFamily="2" charset="-78"/>
                </a:rPr>
                <a:t> </a:t>
              </a:r>
            </a:p>
          </p:txBody>
        </p:sp>
      </p:grpSp>
    </p:spTree>
    <p:extLst>
      <p:ext uri="{BB962C8B-B14F-4D97-AF65-F5344CB8AC3E}">
        <p14:creationId xmlns:p14="http://schemas.microsoft.com/office/powerpoint/2010/main" val="226608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599" y="1295160"/>
            <a:ext cx="7543801" cy="4525962"/>
          </a:xfrm>
        </p:spPr>
        <p:txBody>
          <a:bodyPr/>
          <a:lstStyle/>
          <a:p>
            <a:pPr>
              <a:lnSpc>
                <a:spcPct val="150000"/>
              </a:lnSpc>
            </a:pPr>
            <a:r>
              <a:rPr lang="fa-IR" sz="3200" dirty="0">
                <a:cs typeface="B Nazanin" panose="00000400000000000000" pitchFamily="2" charset="-78"/>
              </a:rPr>
              <a:t>در </a:t>
            </a:r>
            <a:r>
              <a:rPr lang="fa-IR" sz="3200" dirty="0" smtClean="0">
                <a:cs typeface="B Nazanin" panose="00000400000000000000" pitchFamily="2" charset="-78"/>
              </a:rPr>
              <a:t>صورت </a:t>
            </a:r>
            <a:r>
              <a:rPr lang="fa-IR" sz="3200" b="1" u="sng" dirty="0" smtClean="0">
                <a:cs typeface="B Nazanin" panose="00000400000000000000" pitchFamily="2" charset="-78"/>
              </a:rPr>
              <a:t>باور مادر </a:t>
            </a:r>
            <a:r>
              <a:rPr lang="fa-IR" sz="3200" b="1" u="sng" dirty="0">
                <a:cs typeface="B Nazanin" panose="00000400000000000000" pitchFamily="2" charset="-78"/>
              </a:rPr>
              <a:t>یا فامیل</a:t>
            </a:r>
            <a:r>
              <a:rPr lang="fa-IR" sz="3200" b="1" dirty="0">
                <a:cs typeface="B Nazanin" panose="00000400000000000000" pitchFamily="2" charset="-78"/>
              </a:rPr>
              <a:t> وی</a:t>
            </a:r>
            <a:r>
              <a:rPr lang="fa-IR" sz="3200" dirty="0">
                <a:cs typeface="B Nazanin" panose="00000400000000000000" pitchFamily="2" charset="-78"/>
              </a:rPr>
              <a:t> </a:t>
            </a:r>
            <a:r>
              <a:rPr lang="fa-IR" sz="3200" dirty="0" smtClean="0">
                <a:cs typeface="B Nazanin" panose="00000400000000000000" pitchFamily="2" charset="-78"/>
              </a:rPr>
              <a:t>بر </a:t>
            </a:r>
            <a:r>
              <a:rPr lang="fa-IR" sz="3200" dirty="0" err="1">
                <a:cs typeface="B Nazanin" panose="00000400000000000000" pitchFamily="2" charset="-78"/>
              </a:rPr>
              <a:t>افزايش</a:t>
            </a:r>
            <a:r>
              <a:rPr lang="fa-IR" sz="3200" dirty="0">
                <a:cs typeface="B Nazanin" panose="00000400000000000000" pitchFamily="2" charset="-78"/>
              </a:rPr>
              <a:t> تولید شیر </a:t>
            </a:r>
            <a:r>
              <a:rPr lang="fa-IR" sz="3200" dirty="0" smtClean="0">
                <a:cs typeface="B Nazanin" panose="00000400000000000000" pitchFamily="2" charset="-78"/>
              </a:rPr>
              <a:t>با </a:t>
            </a:r>
            <a:r>
              <a:rPr lang="fa-IR" sz="3200" dirty="0">
                <a:cs typeface="B Nazanin" panose="00000400000000000000" pitchFamily="2" charset="-78"/>
              </a:rPr>
              <a:t>غذا </a:t>
            </a:r>
            <a:r>
              <a:rPr lang="fa-IR" sz="3200" dirty="0" err="1">
                <a:cs typeface="B Nazanin" panose="00000400000000000000" pitchFamily="2" charset="-78"/>
              </a:rPr>
              <a:t>ویا</a:t>
            </a:r>
            <a:r>
              <a:rPr lang="fa-IR" sz="3200" dirty="0">
                <a:cs typeface="B Nazanin" panose="00000400000000000000" pitchFamily="2" charset="-78"/>
              </a:rPr>
              <a:t> نوشیدنی های </a:t>
            </a:r>
            <a:r>
              <a:rPr lang="fa-IR" sz="3200" dirty="0" smtClean="0">
                <a:cs typeface="B Nazanin" panose="00000400000000000000" pitchFamily="2" charset="-78"/>
              </a:rPr>
              <a:t>سنتی خاص است </a:t>
            </a:r>
            <a:r>
              <a:rPr lang="fa-IR" sz="3200" dirty="0">
                <a:cs typeface="B Nazanin" panose="00000400000000000000" pitchFamily="2" charset="-78"/>
              </a:rPr>
              <a:t>توصیه به </a:t>
            </a:r>
            <a:r>
              <a:rPr lang="fa-IR" sz="3200" dirty="0" smtClean="0">
                <a:cs typeface="B Nazanin" panose="00000400000000000000" pitchFamily="2" charset="-78"/>
              </a:rPr>
              <a:t>منع مصرف آنها نشده ( </a:t>
            </a:r>
            <a:r>
              <a:rPr lang="fa-IR" sz="3200" dirty="0">
                <a:cs typeface="B Nazanin" panose="00000400000000000000" pitchFamily="2" charset="-78"/>
              </a:rPr>
              <a:t>کمک </a:t>
            </a:r>
            <a:r>
              <a:rPr lang="fa-IR" sz="3200" dirty="0" smtClean="0">
                <a:cs typeface="B Nazanin" panose="00000400000000000000" pitchFamily="2" charset="-78"/>
              </a:rPr>
              <a:t>روحی روانی)  </a:t>
            </a:r>
          </a:p>
          <a:p>
            <a:pPr>
              <a:lnSpc>
                <a:spcPct val="150000"/>
              </a:lnSpc>
            </a:pPr>
            <a:r>
              <a:rPr lang="fa-IR" sz="3200" dirty="0" smtClean="0">
                <a:cs typeface="B Nazanin" panose="00000400000000000000" pitchFamily="2" charset="-78"/>
              </a:rPr>
              <a:t>مهم اینکه </a:t>
            </a:r>
            <a:r>
              <a:rPr lang="fa-IR" sz="3200" dirty="0">
                <a:cs typeface="B Nazanin" panose="00000400000000000000" pitchFamily="2" charset="-78"/>
              </a:rPr>
              <a:t>نباید اعتقاد </a:t>
            </a:r>
            <a:r>
              <a:rPr lang="fa-IR" sz="3200" dirty="0" smtClean="0">
                <a:cs typeface="B Nazanin" panose="00000400000000000000" pitchFamily="2" charset="-78"/>
              </a:rPr>
              <a:t>مادر را در استفاده از آنها نادیده گرفت حتی اگر باور ما بر عدم تاثیر آنها است</a:t>
            </a:r>
          </a:p>
          <a:p>
            <a:pPr>
              <a:lnSpc>
                <a:spcPct val="150000"/>
              </a:lnSpc>
            </a:pPr>
            <a:r>
              <a:rPr lang="fa-IR" sz="3200" dirty="0">
                <a:cs typeface="B Nazanin" panose="00000400000000000000" pitchFamily="2" charset="-78"/>
              </a:rPr>
              <a:t>با مصرف </a:t>
            </a:r>
            <a:r>
              <a:rPr lang="fa-IR" sz="3200" dirty="0" err="1">
                <a:cs typeface="B Nazanin" panose="00000400000000000000" pitchFamily="2" charset="-78"/>
              </a:rPr>
              <a:t>شیرآورها</a:t>
            </a:r>
            <a:r>
              <a:rPr lang="fa-IR" sz="3200" dirty="0">
                <a:cs typeface="B Nazanin" panose="00000400000000000000" pitchFamily="2" charset="-78"/>
              </a:rPr>
              <a:t> کنترل و پیگیری مادر و شیرخوار ضروری </a:t>
            </a:r>
            <a:r>
              <a:rPr lang="fa-IR" sz="3200" dirty="0" smtClean="0">
                <a:cs typeface="B Nazanin" panose="00000400000000000000" pitchFamily="2" charset="-78"/>
              </a:rPr>
              <a:t>است</a:t>
            </a:r>
            <a:endParaRPr lang="fa-IR"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r>
                <a:rPr lang="fa-IR" sz="4400" b="1" dirty="0" smtClean="0">
                  <a:effectLst>
                    <a:outerShdw blurRad="38100" dist="38100" dir="2700000" algn="tl">
                      <a:srgbClr val="000000">
                        <a:alpha val="43137"/>
                      </a:srgbClr>
                    </a:outerShdw>
                  </a:effectLst>
                  <a:cs typeface="B Nazanin" panose="00000400000000000000" pitchFamily="2" charset="-78"/>
                </a:rPr>
                <a:t> </a:t>
              </a:r>
              <a:r>
                <a:rPr lang="fa-IR" sz="4400" b="1" dirty="0">
                  <a:effectLst>
                    <a:outerShdw blurRad="38100" dist="38100" dir="2700000" algn="tl">
                      <a:srgbClr val="000000">
                        <a:alpha val="43137"/>
                      </a:srgbClr>
                    </a:outerShdw>
                  </a:effectLst>
                  <a:cs typeface="B Nazanin" panose="00000400000000000000" pitchFamily="2" charset="-78"/>
                </a:rPr>
                <a:t>یا </a:t>
              </a:r>
              <a:r>
                <a:rPr lang="fa-IR" sz="4400" b="1" dirty="0" err="1">
                  <a:effectLst>
                    <a:outerShdw blurRad="38100" dist="38100" dir="2700000" algn="tl">
                      <a:srgbClr val="000000">
                        <a:alpha val="43137"/>
                      </a:srgbClr>
                    </a:outerShdw>
                  </a:effectLst>
                  <a:cs typeface="B Nazanin" panose="00000400000000000000" pitchFamily="2" charset="-78"/>
                </a:rPr>
                <a:t>شیرافزا</a:t>
              </a:r>
              <a:r>
                <a:rPr lang="fa-IR" sz="4400" b="1" dirty="0">
                  <a:effectLst>
                    <a:outerShdw blurRad="38100" dist="38100" dir="2700000" algn="tl">
                      <a:srgbClr val="000000">
                        <a:alpha val="43137"/>
                      </a:srgbClr>
                    </a:outerShdw>
                  </a:effectLst>
                  <a:cs typeface="B Nazanin" panose="00000400000000000000" pitchFamily="2" charset="-78"/>
                </a:rPr>
                <a:t> </a:t>
              </a:r>
            </a:p>
          </p:txBody>
        </p:sp>
      </p:grpSp>
    </p:spTree>
    <p:extLst>
      <p:ext uri="{BB962C8B-B14F-4D97-AF65-F5344CB8AC3E}">
        <p14:creationId xmlns:p14="http://schemas.microsoft.com/office/powerpoint/2010/main" val="224125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82000" cy="4525962"/>
          </a:xfrm>
        </p:spPr>
        <p:txBody>
          <a:bodyPr/>
          <a:lstStyle/>
          <a:p>
            <a:r>
              <a:rPr lang="fa-IR" sz="3200" dirty="0">
                <a:cs typeface="B Nazanin" panose="00000400000000000000" pitchFamily="2" charset="-78"/>
              </a:rPr>
              <a:t>بهترین و </a:t>
            </a:r>
            <a:r>
              <a:rPr lang="fa-IR" sz="3200" dirty="0" err="1" smtClean="0">
                <a:cs typeface="B Nazanin" panose="00000400000000000000" pitchFamily="2" charset="-78"/>
              </a:rPr>
              <a:t>کاملترين</a:t>
            </a:r>
            <a:r>
              <a:rPr lang="fa-IR" sz="3200" dirty="0" smtClean="0">
                <a:cs typeface="B Nazanin" panose="00000400000000000000" pitchFamily="2" charset="-78"/>
              </a:rPr>
              <a:t> غذای انحصاری و حفاظت شیرخوار بخصوص </a:t>
            </a:r>
            <a:r>
              <a:rPr lang="fa-IR" sz="3200" dirty="0">
                <a:cs typeface="B Nazanin" panose="00000400000000000000" pitchFamily="2" charset="-78"/>
              </a:rPr>
              <a:t>برای 6 ماه اول </a:t>
            </a:r>
            <a:r>
              <a:rPr lang="fa-IR" sz="3200" dirty="0" smtClean="0">
                <a:cs typeface="B Nazanin" panose="00000400000000000000" pitchFamily="2" charset="-78"/>
              </a:rPr>
              <a:t>عمر و سپس ادامه آن همراه با غذای کمکی و سپس غذای خانواده تا 2 سال </a:t>
            </a:r>
            <a:r>
              <a:rPr lang="fa-IR" sz="3200" dirty="0" err="1" smtClean="0">
                <a:cs typeface="B Nazanin" panose="00000400000000000000" pitchFamily="2" charset="-78"/>
              </a:rPr>
              <a:t>ویا</a:t>
            </a:r>
            <a:r>
              <a:rPr lang="fa-IR" sz="3200" dirty="0" smtClean="0">
                <a:cs typeface="B Nazanin" panose="00000400000000000000" pitchFamily="2" charset="-78"/>
              </a:rPr>
              <a:t> بیشتر</a:t>
            </a:r>
          </a:p>
          <a:p>
            <a:r>
              <a:rPr lang="fa-IR" sz="3200" dirty="0" smtClean="0">
                <a:cs typeface="B Nazanin" panose="00000400000000000000" pitchFamily="2" charset="-78"/>
              </a:rPr>
              <a:t>نوزادی که با شیرمادر تغذیه می شود </a:t>
            </a:r>
            <a:r>
              <a:rPr lang="fa-IR" sz="3200" dirty="0">
                <a:cs typeface="B Nazanin" panose="00000400000000000000" pitchFamily="2" charset="-78"/>
              </a:rPr>
              <a:t>نیاز به آب، آب قند، </a:t>
            </a:r>
            <a:r>
              <a:rPr lang="fa-IR" sz="3200" dirty="0" smtClean="0">
                <a:cs typeface="B Nazanin" panose="00000400000000000000" pitchFamily="2" charset="-78"/>
              </a:rPr>
              <a:t>ترنجبین، شیر مصنوعی و... ندارد </a:t>
            </a:r>
          </a:p>
          <a:p>
            <a:r>
              <a:rPr lang="fa-IR" sz="3200" dirty="0">
                <a:cs typeface="B Nazanin" panose="00000400000000000000" pitchFamily="2" charset="-78"/>
              </a:rPr>
              <a:t>توانائی مادر در </a:t>
            </a:r>
            <a:r>
              <a:rPr lang="fa-IR" sz="3200" dirty="0" err="1">
                <a:cs typeface="B Nazanin" panose="00000400000000000000" pitchFamily="2" charset="-78"/>
              </a:rPr>
              <a:t>توليد</a:t>
            </a:r>
            <a:r>
              <a:rPr lang="fa-IR" sz="3200" dirty="0">
                <a:cs typeface="B Nazanin" panose="00000400000000000000" pitchFamily="2" charset="-78"/>
              </a:rPr>
              <a:t> </a:t>
            </a:r>
            <a:r>
              <a:rPr lang="fa-IR" sz="3200" dirty="0" err="1">
                <a:cs typeface="B Nazanin" panose="00000400000000000000" pitchFamily="2" charset="-78"/>
              </a:rPr>
              <a:t>شيرکافی</a:t>
            </a:r>
            <a:r>
              <a:rPr lang="fa-IR" sz="3200" dirty="0">
                <a:cs typeface="B Nazanin" panose="00000400000000000000" pitchFamily="2" charset="-78"/>
              </a:rPr>
              <a:t> و بطور انحصاری و بدون استفاده از </a:t>
            </a:r>
            <a:r>
              <a:rPr lang="fa-IR" sz="3200" dirty="0" err="1" smtClean="0">
                <a:cs typeface="B Nazanin" panose="00000400000000000000" pitchFamily="2" charset="-78"/>
              </a:rPr>
              <a:t>شیرکمکی</a:t>
            </a:r>
            <a:r>
              <a:rPr lang="fa-IR" sz="3200" dirty="0" smtClean="0">
                <a:cs typeface="B Nazanin" panose="00000400000000000000" pitchFamily="2" charset="-78"/>
              </a:rPr>
              <a:t> </a:t>
            </a:r>
            <a:r>
              <a:rPr lang="fa-IR" sz="3200" dirty="0">
                <a:cs typeface="B Nazanin" panose="00000400000000000000" pitchFamily="2" charset="-78"/>
              </a:rPr>
              <a:t>برای </a:t>
            </a:r>
            <a:r>
              <a:rPr lang="fa-IR" sz="3200" dirty="0" smtClean="0">
                <a:cs typeface="B Nazanin" panose="00000400000000000000" pitchFamily="2" charset="-78"/>
              </a:rPr>
              <a:t>هر </a:t>
            </a:r>
            <a:r>
              <a:rPr lang="fa-IR" sz="3200" u="sng" dirty="0" smtClean="0">
                <a:cs typeface="B Nazanin" panose="00000400000000000000" pitchFamily="2" charset="-78"/>
              </a:rPr>
              <a:t>دو جنس </a:t>
            </a:r>
            <a:r>
              <a:rPr lang="fa-IR" sz="3200" dirty="0" smtClean="0">
                <a:cs typeface="B Nazanin" panose="00000400000000000000" pitchFamily="2" charset="-78"/>
              </a:rPr>
              <a:t>،</a:t>
            </a:r>
            <a:r>
              <a:rPr lang="fa-IR" sz="3200" dirty="0" err="1" smtClean="0">
                <a:cs typeface="B Nazanin" panose="00000400000000000000" pitchFamily="2" charset="-78"/>
              </a:rPr>
              <a:t>دوقلوها</a:t>
            </a:r>
            <a:r>
              <a:rPr lang="fa-IR" sz="3200" dirty="0" smtClean="0">
                <a:cs typeface="B Nazanin" panose="00000400000000000000" pitchFamily="2" charset="-78"/>
              </a:rPr>
              <a:t> </a:t>
            </a:r>
            <a:r>
              <a:rPr lang="fa-IR" sz="3200" dirty="0">
                <a:cs typeface="B Nazanin" panose="00000400000000000000" pitchFamily="2" charset="-78"/>
              </a:rPr>
              <a:t>و حتی سه </a:t>
            </a:r>
            <a:r>
              <a:rPr lang="fa-IR" sz="3200" dirty="0" err="1" smtClean="0">
                <a:cs typeface="B Nazanin" panose="00000400000000000000" pitchFamily="2" charset="-78"/>
              </a:rPr>
              <a:t>قلوها</a:t>
            </a:r>
            <a:endParaRPr lang="fa-IR" sz="3200" dirty="0" smtClean="0">
              <a:cs typeface="B Nazanin" panose="00000400000000000000" pitchFamily="2" charset="-78"/>
            </a:endParaRPr>
          </a:p>
          <a:p>
            <a:r>
              <a:rPr lang="fa-IR" sz="3200" dirty="0" smtClean="0">
                <a:cs typeface="B Nazanin" panose="00000400000000000000" pitchFamily="2" charset="-78"/>
              </a:rPr>
              <a:t>حتی آغوز </a:t>
            </a:r>
            <a:r>
              <a:rPr lang="fa-IR" sz="3200" dirty="0" err="1">
                <a:cs typeface="B Nazanin" panose="00000400000000000000" pitchFamily="2" charset="-78"/>
              </a:rPr>
              <a:t>توليد</a:t>
            </a:r>
            <a:r>
              <a:rPr lang="fa-IR" sz="3200" dirty="0">
                <a:cs typeface="B Nazanin" panose="00000400000000000000" pitchFamily="2" charset="-78"/>
              </a:rPr>
              <a:t> شده </a:t>
            </a:r>
            <a:r>
              <a:rPr lang="fa-IR" sz="3200" dirty="0" smtClean="0">
                <a:cs typeface="B Nazanin" panose="00000400000000000000" pitchFamily="2" charset="-78"/>
              </a:rPr>
              <a:t>پس </a:t>
            </a:r>
            <a:r>
              <a:rPr lang="fa-IR" sz="3200" dirty="0">
                <a:cs typeface="B Nazanin" panose="00000400000000000000" pitchFamily="2" charset="-78"/>
              </a:rPr>
              <a:t>از تولد </a:t>
            </a:r>
            <a:r>
              <a:rPr lang="fa-IR" sz="3200" dirty="0" err="1" smtClean="0">
                <a:cs typeface="B Nazanin" panose="00000400000000000000" pitchFamily="2" charset="-78"/>
              </a:rPr>
              <a:t>بيشتر</a:t>
            </a:r>
            <a:r>
              <a:rPr lang="fa-IR" sz="3200" dirty="0" smtClean="0">
                <a:cs typeface="B Nazanin" panose="00000400000000000000" pitchFamily="2" charset="-78"/>
              </a:rPr>
              <a:t> </a:t>
            </a:r>
            <a:r>
              <a:rPr lang="fa-IR" sz="3200" dirty="0">
                <a:cs typeface="B Nazanin" panose="00000400000000000000" pitchFamily="2" charset="-78"/>
              </a:rPr>
              <a:t>از </a:t>
            </a:r>
            <a:r>
              <a:rPr lang="fa-IR" sz="3200" dirty="0" err="1">
                <a:cs typeface="B Nazanin" panose="00000400000000000000" pitchFamily="2" charset="-78"/>
              </a:rPr>
              <a:t>نياز</a:t>
            </a:r>
            <a:r>
              <a:rPr lang="fa-IR" sz="3200" dirty="0">
                <a:cs typeface="B Nazanin" panose="00000400000000000000" pitchFamily="2" charset="-78"/>
              </a:rPr>
              <a:t> و حجم معده </a:t>
            </a:r>
            <a:r>
              <a:rPr lang="fa-IR" sz="3200" dirty="0" smtClean="0">
                <a:cs typeface="B Nazanin" panose="00000400000000000000" pitchFamily="2" charset="-78"/>
              </a:rPr>
              <a:t>نوزاد است</a:t>
            </a:r>
          </a:p>
        </p:txBody>
      </p:sp>
      <p:graphicFrame>
        <p:nvGraphicFramePr>
          <p:cNvPr id="4" name="Diagram 3"/>
          <p:cNvGraphicFramePr/>
          <p:nvPr>
            <p:extLst>
              <p:ext uri="{D42A27DB-BD31-4B8C-83A1-F6EECF244321}">
                <p14:modId xmlns:p14="http://schemas.microsoft.com/office/powerpoint/2010/main" val="4231218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78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10942"/>
            <a:ext cx="7772400" cy="5266058"/>
          </a:xfrm>
        </p:spPr>
        <p:txBody>
          <a:bodyPr/>
          <a:lstStyle/>
          <a:p>
            <a:pPr marL="623887" indent="-514350">
              <a:lnSpc>
                <a:spcPct val="150000"/>
              </a:lnSpc>
              <a:buFont typeface="+mj-lt"/>
              <a:buAutoNum type="arabicPeriod"/>
            </a:pPr>
            <a:r>
              <a:rPr lang="fa-IR" sz="3200" dirty="0" smtClean="0">
                <a:cs typeface="B Nazanin" panose="00000400000000000000" pitchFamily="2" charset="-78"/>
              </a:rPr>
              <a:t>فرزند </a:t>
            </a:r>
            <a:r>
              <a:rPr lang="fa-IR" sz="3200" dirty="0" err="1" smtClean="0">
                <a:cs typeface="B Nazanin" panose="00000400000000000000" pitchFamily="2" charset="-78"/>
              </a:rPr>
              <a:t>خواندگی</a:t>
            </a:r>
            <a:endParaRPr lang="fa-IR" sz="3200" dirty="0" smtClean="0">
              <a:cs typeface="B Nazanin" panose="00000400000000000000" pitchFamily="2" charset="-78"/>
            </a:endParaRPr>
          </a:p>
          <a:p>
            <a:pPr marL="623887" indent="-514350">
              <a:lnSpc>
                <a:spcPct val="150000"/>
              </a:lnSpc>
              <a:buFont typeface="+mj-lt"/>
              <a:buAutoNum type="arabicPeriod"/>
            </a:pPr>
            <a:r>
              <a:rPr lang="fa-IR" sz="3200" dirty="0" smtClean="0">
                <a:cs typeface="B Nazanin" panose="00000400000000000000" pitchFamily="2" charset="-78"/>
              </a:rPr>
              <a:t>دوباره به </a:t>
            </a:r>
            <a:r>
              <a:rPr lang="fa-IR" sz="3200" dirty="0" err="1" smtClean="0">
                <a:cs typeface="B Nazanin" panose="00000400000000000000" pitchFamily="2" charset="-78"/>
              </a:rPr>
              <a:t>شیرآمدن</a:t>
            </a:r>
            <a:endParaRPr lang="fa-IR" sz="3200" dirty="0" smtClean="0">
              <a:cs typeface="B Nazanin" panose="00000400000000000000" pitchFamily="2" charset="-78"/>
            </a:endParaRPr>
          </a:p>
          <a:p>
            <a:pPr marL="623887" indent="-514350">
              <a:lnSpc>
                <a:spcPct val="150000"/>
              </a:lnSpc>
              <a:buFont typeface="+mj-lt"/>
              <a:buAutoNum type="arabicPeriod"/>
            </a:pPr>
            <a:r>
              <a:rPr lang="fa-IR" sz="3200" dirty="0" smtClean="0">
                <a:cs typeface="B Nazanin" panose="00000400000000000000" pitchFamily="2" charset="-78"/>
              </a:rPr>
              <a:t>پس از بررسی </a:t>
            </a:r>
            <a:r>
              <a:rPr lang="fa-IR" sz="3200" dirty="0">
                <a:cs typeface="B Nazanin" panose="00000400000000000000" pitchFamily="2" charset="-78"/>
              </a:rPr>
              <a:t>علل </a:t>
            </a:r>
            <a:r>
              <a:rPr lang="fa-IR" sz="3200" dirty="0" smtClean="0">
                <a:cs typeface="B Nazanin" panose="00000400000000000000" pitchFamily="2" charset="-78"/>
              </a:rPr>
              <a:t>و افزایش </a:t>
            </a:r>
            <a:r>
              <a:rPr lang="fa-IR" sz="3200" dirty="0">
                <a:cs typeface="B Nazanin" panose="00000400000000000000" pitchFamily="2" charset="-78"/>
              </a:rPr>
              <a:t>دفعات و موثر شیردادن </a:t>
            </a:r>
            <a:r>
              <a:rPr lang="fa-IR" sz="3200" dirty="0" smtClean="0">
                <a:cs typeface="B Nazanin" panose="00000400000000000000" pitchFamily="2" charset="-78"/>
              </a:rPr>
              <a:t>و  </a:t>
            </a:r>
            <a:r>
              <a:rPr lang="fa-IR" sz="3200" dirty="0">
                <a:cs typeface="B Nazanin" panose="00000400000000000000" pitchFamily="2" charset="-78"/>
              </a:rPr>
              <a:t>تخلیه کامل </a:t>
            </a:r>
            <a:r>
              <a:rPr lang="fa-IR" sz="3200" dirty="0" smtClean="0">
                <a:cs typeface="B Nazanin" panose="00000400000000000000" pitchFamily="2" charset="-78"/>
              </a:rPr>
              <a:t>پستان </a:t>
            </a:r>
            <a:r>
              <a:rPr lang="fa-IR" sz="3200" dirty="0">
                <a:cs typeface="B Nazanin" panose="00000400000000000000" pitchFamily="2" charset="-78"/>
              </a:rPr>
              <a:t>(دوشیدن) بدون نتیجه </a:t>
            </a:r>
            <a:r>
              <a:rPr lang="fa-IR" sz="3200" dirty="0" smtClean="0">
                <a:cs typeface="B Nazanin" panose="00000400000000000000" pitchFamily="2" charset="-78"/>
              </a:rPr>
              <a:t>باشد</a:t>
            </a:r>
          </a:p>
          <a:p>
            <a:pPr marL="623887" indent="-514350">
              <a:lnSpc>
                <a:spcPct val="150000"/>
              </a:lnSpc>
              <a:buFont typeface="+mj-lt"/>
              <a:buAutoNum type="arabicPeriod"/>
            </a:pPr>
            <a:r>
              <a:rPr lang="fa-IR" sz="3200" dirty="0" smtClean="0">
                <a:cs typeface="B Nazanin" panose="00000400000000000000" pitchFamily="2" charset="-78"/>
              </a:rPr>
              <a:t>در </a:t>
            </a:r>
            <a:r>
              <a:rPr lang="en-US" sz="3200" dirty="0" smtClean="0">
                <a:cs typeface="B Nazanin" panose="00000400000000000000" pitchFamily="2" charset="-78"/>
              </a:rPr>
              <a:t>NICU</a:t>
            </a:r>
            <a:r>
              <a:rPr lang="fa-IR" sz="3200" dirty="0" err="1" smtClean="0">
                <a:cs typeface="B Nazanin" panose="00000400000000000000" pitchFamily="2" charset="-78"/>
              </a:rPr>
              <a:t>ویا</a:t>
            </a:r>
            <a:r>
              <a:rPr lang="fa-IR" sz="3200" dirty="0" smtClean="0">
                <a:cs typeface="B Nazanin" panose="00000400000000000000" pitchFamily="2" charset="-78"/>
              </a:rPr>
              <a:t> نوزادان نارس  </a:t>
            </a:r>
            <a:r>
              <a:rPr lang="fa-IR" sz="3200" dirty="0" err="1" smtClean="0">
                <a:cs typeface="B Nazanin" panose="00000400000000000000" pitchFamily="2" charset="-78"/>
              </a:rPr>
              <a:t>ویا</a:t>
            </a:r>
            <a:r>
              <a:rPr lang="fa-IR" sz="3200" dirty="0" smtClean="0">
                <a:cs typeface="B Nazanin" panose="00000400000000000000" pitchFamily="2" charset="-78"/>
              </a:rPr>
              <a:t> بیماری که </a:t>
            </a:r>
            <a:r>
              <a:rPr lang="fa-IR" sz="3200" dirty="0" err="1" smtClean="0">
                <a:cs typeface="B Nazanin" panose="00000400000000000000" pitchFamily="2" charset="-78"/>
              </a:rPr>
              <a:t>نمی</a:t>
            </a:r>
            <a:r>
              <a:rPr lang="fa-IR" sz="3200" dirty="0" smtClean="0">
                <a:cs typeface="B Nazanin" panose="00000400000000000000" pitchFamily="2" charset="-78"/>
              </a:rPr>
              <a:t> توانند بخوبی </a:t>
            </a:r>
            <a:r>
              <a:rPr lang="fa-IR" sz="3200" dirty="0" err="1" smtClean="0">
                <a:cs typeface="B Nazanin" panose="00000400000000000000" pitchFamily="2" charset="-78"/>
              </a:rPr>
              <a:t>ومستقیما</a:t>
            </a:r>
            <a:r>
              <a:rPr lang="fa-IR" sz="3200" dirty="0" smtClean="0">
                <a:cs typeface="B Nazanin" panose="00000400000000000000" pitchFamily="2" charset="-78"/>
              </a:rPr>
              <a:t> از پستان </a:t>
            </a:r>
            <a:r>
              <a:rPr lang="fa-IR" sz="3200" dirty="0" err="1" smtClean="0">
                <a:cs typeface="B Nazanin" panose="00000400000000000000" pitchFamily="2" charset="-78"/>
              </a:rPr>
              <a:t>شیربخورند</a:t>
            </a:r>
            <a:r>
              <a:rPr lang="fa-IR" sz="3200" dirty="0" smtClean="0">
                <a:cs typeface="B Nazanin" panose="00000400000000000000" pitchFamily="2" charset="-78"/>
              </a:rPr>
              <a:t> </a:t>
            </a:r>
            <a:r>
              <a:rPr lang="fa-IR" sz="2000" dirty="0" smtClean="0">
                <a:cs typeface="B Nazanin" panose="00000400000000000000" pitchFamily="2" charset="-78"/>
              </a:rPr>
              <a:t>(حتی با دوشیدن </a:t>
            </a:r>
            <a:r>
              <a:rPr lang="fa-IR" sz="2000" dirty="0" err="1" smtClean="0">
                <a:cs typeface="B Nazanin" panose="00000400000000000000" pitchFamily="2" charset="-78"/>
              </a:rPr>
              <a:t>شیر،باز</a:t>
            </a:r>
            <a:r>
              <a:rPr lang="fa-IR" sz="2000" dirty="0" smtClean="0">
                <a:cs typeface="B Nazanin" panose="00000400000000000000" pitchFamily="2" charset="-78"/>
              </a:rPr>
              <a:t> هم بعد از چند هفته </a:t>
            </a:r>
            <a:r>
              <a:rPr lang="fa-IR" sz="2000" dirty="0" err="1" smtClean="0">
                <a:cs typeface="B Nazanin" panose="00000400000000000000" pitchFamily="2" charset="-78"/>
              </a:rPr>
              <a:t>باکاهش</a:t>
            </a:r>
            <a:r>
              <a:rPr lang="fa-IR" sz="2000" dirty="0" smtClean="0">
                <a:cs typeface="B Nazanin" panose="00000400000000000000" pitchFamily="2" charset="-78"/>
              </a:rPr>
              <a:t> تولید شیر روبرو هستند)</a:t>
            </a:r>
            <a:endParaRPr lang="fa-IR" sz="2000" dirty="0">
              <a:cs typeface="B Nazanin" panose="00000400000000000000" pitchFamily="2" charset="-78"/>
            </a:endParaRPr>
          </a:p>
          <a:p>
            <a:pPr>
              <a:lnSpc>
                <a:spcPct val="150000"/>
              </a:lnSpc>
            </a:pPr>
            <a:endParaRPr lang="fa-IR" sz="3200" u="sng" dirty="0" smtClean="0">
              <a:cs typeface="B Nazanin" panose="00000400000000000000" pitchFamily="2" charset="-78"/>
            </a:endParaRPr>
          </a:p>
          <a:p>
            <a:pPr>
              <a:lnSpc>
                <a:spcPct val="150000"/>
              </a:lnSpc>
            </a:pPr>
            <a:endParaRPr lang="fa-IR" sz="2800" u="sng" dirty="0" smtClean="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موارد استفاده معمول </a:t>
              </a: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endParaRPr lang="fa-IR" sz="4400" b="1"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13249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618" y="1524000"/>
            <a:ext cx="7793182" cy="4525962"/>
          </a:xfrm>
        </p:spPr>
        <p:txBody>
          <a:bodyPr/>
          <a:lstStyle/>
          <a:p>
            <a:r>
              <a:rPr lang="fa-IR" sz="3200" dirty="0" smtClean="0">
                <a:cs typeface="B Nazanin" panose="00000400000000000000" pitchFamily="2" charset="-78"/>
              </a:rPr>
              <a:t>شایع ، حتی در بین کارکنان بهداشتی درمانی</a:t>
            </a:r>
          </a:p>
          <a:p>
            <a:r>
              <a:rPr lang="fa-IR" sz="3200" dirty="0" smtClean="0">
                <a:cs typeface="B Nazanin" panose="00000400000000000000" pitchFamily="2" charset="-78"/>
              </a:rPr>
              <a:t>اولین پیشنهاد و پاسخ در سئوال مادری که می پرسد چه کنم </a:t>
            </a:r>
            <a:r>
              <a:rPr lang="fa-IR" sz="3200" dirty="0" err="1" smtClean="0">
                <a:cs typeface="B Nazanin" panose="00000400000000000000" pitchFamily="2" charset="-78"/>
              </a:rPr>
              <a:t>شیرم</a:t>
            </a:r>
            <a:r>
              <a:rPr lang="fa-IR" sz="3200" dirty="0" smtClean="0">
                <a:cs typeface="B Nazanin" panose="00000400000000000000" pitchFamily="2" charset="-78"/>
              </a:rPr>
              <a:t>  شود؟ </a:t>
            </a:r>
            <a:r>
              <a:rPr lang="fa-IR" sz="3200" dirty="0">
                <a:cs typeface="B Nazanin" panose="00000400000000000000" pitchFamily="2" charset="-78"/>
              </a:rPr>
              <a:t>:</a:t>
            </a:r>
            <a:endParaRPr lang="fa-IR" sz="3200" dirty="0" smtClean="0">
              <a:cs typeface="B Nazanin" panose="00000400000000000000" pitchFamily="2" charset="-78"/>
            </a:endParaRPr>
          </a:p>
          <a:p>
            <a:pPr lvl="1">
              <a:lnSpc>
                <a:spcPct val="150000"/>
              </a:lnSpc>
              <a:buFont typeface="Wingdings" panose="05000000000000000000" pitchFamily="2" charset="2"/>
              <a:buChar char="v"/>
            </a:pPr>
            <a:r>
              <a:rPr lang="fa-IR" sz="2800" b="1" dirty="0" smtClean="0">
                <a:cs typeface="B Nazanin" panose="00000400000000000000" pitchFamily="2" charset="-78"/>
              </a:rPr>
              <a:t>بیشتر می نوشی؟!!!</a:t>
            </a:r>
          </a:p>
          <a:p>
            <a:pPr lvl="1">
              <a:lnSpc>
                <a:spcPct val="150000"/>
              </a:lnSpc>
              <a:buFont typeface="Wingdings" panose="05000000000000000000" pitchFamily="2" charset="2"/>
              <a:buChar char="v"/>
            </a:pPr>
            <a:r>
              <a:rPr lang="fa-IR" sz="2800" b="1" dirty="0" smtClean="0">
                <a:cs typeface="B Nazanin" panose="00000400000000000000" pitchFamily="2" charset="-78"/>
              </a:rPr>
              <a:t>رژیم غذائی مخصوص و بهتری داری؟!!!</a:t>
            </a:r>
          </a:p>
          <a:p>
            <a:pPr lvl="1">
              <a:lnSpc>
                <a:spcPct val="150000"/>
              </a:lnSpc>
              <a:buFont typeface="Wingdings" panose="05000000000000000000" pitchFamily="2" charset="2"/>
              <a:buChar char="v"/>
            </a:pPr>
            <a:r>
              <a:rPr lang="fa-IR" sz="2800" b="1" dirty="0" smtClean="0">
                <a:cs typeface="B Nazanin" panose="00000400000000000000" pitchFamily="2" charset="-78"/>
              </a:rPr>
              <a:t>بیشتر استراحت می کنی؟!!!</a:t>
            </a:r>
          </a:p>
          <a:p>
            <a:pPr marL="392113" lvl="1" indent="0" algn="ctr">
              <a:buNone/>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بجز در شرایط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خاص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تأثیر این موارد در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تأمین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شیر،  اندک  </a:t>
            </a:r>
            <a:r>
              <a:rPr lang="fa-IR" sz="3600" b="1" u="sng" dirty="0" err="1" smtClean="0">
                <a:solidFill>
                  <a:srgbClr val="FF0000"/>
                </a:solidFill>
                <a:effectLst>
                  <a:outerShdw blurRad="38100" dist="38100" dir="2700000" algn="tl">
                    <a:srgbClr val="000000">
                      <a:alpha val="43137"/>
                    </a:srgbClr>
                  </a:outerShdw>
                </a:effectLst>
                <a:cs typeface="B Nazanin" panose="00000400000000000000" pitchFamily="2" charset="-78"/>
              </a:rPr>
              <a:t>ویا</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 هیچ است  </a:t>
            </a:r>
            <a:endParaRPr lang="fa-IR" sz="3600" b="1" u="sng" dirty="0">
              <a:solidFill>
                <a:srgbClr val="FF0000"/>
              </a:solidFill>
              <a:effectLst>
                <a:outerShdw blurRad="38100" dist="38100" dir="2700000" algn="tl">
                  <a:srgbClr val="000000">
                    <a:alpha val="43137"/>
                  </a:srgbClr>
                </a:outerShdw>
              </a:effectLst>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 باور غلط در تأمین شیرمادر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228970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96" y="1239375"/>
            <a:ext cx="8131885" cy="4525962"/>
          </a:xfrm>
        </p:spPr>
        <p:txBody>
          <a:bodyPr/>
          <a:lstStyle/>
          <a:p>
            <a:pPr>
              <a:lnSpc>
                <a:spcPct val="150000"/>
              </a:lnSpc>
            </a:pPr>
            <a:r>
              <a:rPr lang="fa-IR" sz="3600" b="1" dirty="0" smtClean="0">
                <a:cs typeface="B Nazanin" panose="00000400000000000000" pitchFamily="2" charset="-78"/>
              </a:rPr>
              <a:t>نیاز  به :</a:t>
            </a:r>
          </a:p>
          <a:p>
            <a:pPr lvl="1">
              <a:lnSpc>
                <a:spcPct val="150000"/>
              </a:lnSpc>
              <a:buFont typeface="Wingdings" panose="05000000000000000000" pitchFamily="2" charset="2"/>
              <a:buChar char="§"/>
            </a:pPr>
            <a:r>
              <a:rPr lang="fa-IR" sz="3200" b="1" dirty="0" smtClean="0">
                <a:cs typeface="B Nazanin" panose="00000400000000000000" pitchFamily="2" charset="-78"/>
              </a:rPr>
              <a:t>پستان </a:t>
            </a:r>
          </a:p>
          <a:p>
            <a:pPr lvl="2">
              <a:lnSpc>
                <a:spcPct val="150000"/>
              </a:lnSpc>
              <a:buFont typeface="Wingdings" panose="05000000000000000000" pitchFamily="2" charset="2"/>
              <a:buChar char="v"/>
            </a:pPr>
            <a:r>
              <a:rPr lang="fa-IR" sz="2800" dirty="0" smtClean="0">
                <a:cs typeface="B Nazanin" panose="00000400000000000000" pitchFamily="2" charset="-78"/>
              </a:rPr>
              <a:t>اعصاب ،مجاری و غدد تولید شیر</a:t>
            </a:r>
          </a:p>
          <a:p>
            <a:pPr lvl="1">
              <a:lnSpc>
                <a:spcPct val="150000"/>
              </a:lnSpc>
              <a:buFont typeface="Wingdings" panose="05000000000000000000" pitchFamily="2" charset="2"/>
              <a:buChar char="§"/>
            </a:pPr>
            <a:r>
              <a:rPr lang="fa-IR" sz="3200" b="1" dirty="0" smtClean="0">
                <a:cs typeface="B Nazanin" panose="00000400000000000000" pitchFamily="2" charset="-78"/>
              </a:rPr>
              <a:t>هورمون های لازم </a:t>
            </a:r>
            <a:r>
              <a:rPr lang="fa-IR" sz="3200" b="1" dirty="0" err="1" smtClean="0">
                <a:cs typeface="B Nazanin" panose="00000400000000000000" pitchFamily="2" charset="-78"/>
              </a:rPr>
              <a:t>وکافی</a:t>
            </a:r>
            <a:endParaRPr lang="fa-IR" sz="3200" b="1" dirty="0" smtClean="0">
              <a:cs typeface="B Nazanin" panose="00000400000000000000" pitchFamily="2" charset="-78"/>
            </a:endParaRPr>
          </a:p>
          <a:p>
            <a:pPr lvl="1">
              <a:lnSpc>
                <a:spcPct val="150000"/>
              </a:lnSpc>
              <a:buFont typeface="Wingdings" panose="05000000000000000000" pitchFamily="2" charset="2"/>
              <a:buChar char="§"/>
            </a:pPr>
            <a:r>
              <a:rPr lang="fa-IR" sz="3200" b="1" dirty="0">
                <a:cs typeface="B Nazanin" panose="00000400000000000000" pitchFamily="2" charset="-78"/>
              </a:rPr>
              <a:t>تحریک </a:t>
            </a:r>
            <a:r>
              <a:rPr lang="fa-IR" sz="3200" b="1" dirty="0" smtClean="0">
                <a:cs typeface="B Nazanin" panose="00000400000000000000" pitchFamily="2" charset="-78"/>
              </a:rPr>
              <a:t>به تولید شیر </a:t>
            </a:r>
            <a:r>
              <a:rPr lang="fa-IR" sz="3200" b="1" dirty="0" err="1" smtClean="0">
                <a:cs typeface="B Nazanin" panose="00000400000000000000" pitchFamily="2" charset="-78"/>
              </a:rPr>
              <a:t>درپستان</a:t>
            </a:r>
            <a:r>
              <a:rPr lang="fa-IR" sz="3200" b="1" dirty="0" smtClean="0">
                <a:cs typeface="B Nazanin" panose="00000400000000000000" pitchFamily="2" charset="-78"/>
              </a:rPr>
              <a:t> </a:t>
            </a:r>
          </a:p>
          <a:p>
            <a:pPr lvl="2">
              <a:lnSpc>
                <a:spcPct val="150000"/>
              </a:lnSpc>
              <a:buFont typeface="Wingdings" panose="05000000000000000000" pitchFamily="2" charset="2"/>
              <a:buChar char="v"/>
            </a:pPr>
            <a:r>
              <a:rPr lang="fa-IR" sz="2800" dirty="0" smtClean="0">
                <a:cs typeface="B Nazanin" panose="00000400000000000000" pitchFamily="2" charset="-78"/>
              </a:rPr>
              <a:t>(به دفعات مکرر و موثر شیرخوردن)</a:t>
            </a:r>
            <a:endParaRPr lang="en-US"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تولید شیرمادر</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98" y="1600200"/>
            <a:ext cx="4400048"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20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7638"/>
            <a:ext cx="8217725" cy="4525962"/>
          </a:xfrm>
        </p:spPr>
        <p:txBody>
          <a:bodyPr/>
          <a:lstStyle/>
          <a:p>
            <a:r>
              <a:rPr lang="fa-IR" sz="2800" b="1" dirty="0" smtClean="0">
                <a:cs typeface="B Nazanin" panose="00000400000000000000" pitchFamily="2" charset="-78"/>
              </a:rPr>
              <a:t>در اولین تغذیه </a:t>
            </a:r>
            <a:r>
              <a:rPr lang="fa-IR" sz="2800" b="1" dirty="0">
                <a:cs typeface="B Nazanin" panose="00000400000000000000" pitchFamily="2" charset="-78"/>
              </a:rPr>
              <a:t>با </a:t>
            </a:r>
            <a:r>
              <a:rPr lang="fa-IR" sz="2800" b="1" dirty="0" smtClean="0">
                <a:cs typeface="B Nazanin" panose="00000400000000000000" pitchFamily="2" charset="-78"/>
              </a:rPr>
              <a:t>شیرمادر </a:t>
            </a:r>
            <a:r>
              <a:rPr lang="fa-IR" sz="2800" dirty="0" smtClean="0">
                <a:cs typeface="B Nazanin" panose="00000400000000000000" pitchFamily="2" charset="-78"/>
              </a:rPr>
              <a:t>در همان ساعت اول پس از تولد</a:t>
            </a:r>
          </a:p>
          <a:p>
            <a:pPr lvl="1"/>
            <a:r>
              <a:rPr lang="fa-IR" sz="2400" dirty="0" smtClean="0">
                <a:cs typeface="B Nazanin" panose="00000400000000000000" pitchFamily="2" charset="-78"/>
              </a:rPr>
              <a:t>تحریک تولید شیر، </a:t>
            </a:r>
          </a:p>
          <a:p>
            <a:pPr lvl="1"/>
            <a:r>
              <a:rPr lang="fa-IR" sz="2400" dirty="0" smtClean="0">
                <a:cs typeface="B Nazanin" panose="00000400000000000000" pitchFamily="2" charset="-78"/>
              </a:rPr>
              <a:t>رضایت بیشتر نوزاد</a:t>
            </a:r>
          </a:p>
          <a:p>
            <a:r>
              <a:rPr lang="fa-IR" sz="2800" b="1" dirty="0" smtClean="0">
                <a:cs typeface="B Nazanin" panose="00000400000000000000" pitchFamily="2" charset="-78"/>
              </a:rPr>
              <a:t>در روزها و هفته های </a:t>
            </a:r>
            <a:r>
              <a:rPr lang="fa-IR" sz="2800" b="1" dirty="0">
                <a:cs typeface="B Nazanin" panose="00000400000000000000" pitchFamily="2" charset="-78"/>
              </a:rPr>
              <a:t>اول پس از تولد</a:t>
            </a:r>
          </a:p>
          <a:p>
            <a:pPr lvl="1"/>
            <a:r>
              <a:rPr lang="fa-IR" sz="2400" b="1" dirty="0" smtClean="0">
                <a:cs typeface="B Nazanin" panose="00000400000000000000" pitchFamily="2" charset="-78"/>
              </a:rPr>
              <a:t>هفته اول </a:t>
            </a:r>
            <a:r>
              <a:rPr lang="fa-IR" sz="2400" b="1" u="sng" dirty="0" smtClean="0">
                <a:cs typeface="B Nazanin" panose="00000400000000000000" pitchFamily="2" charset="-78"/>
              </a:rPr>
              <a:t>10</a:t>
            </a:r>
            <a:r>
              <a:rPr lang="fa-IR" sz="2400" dirty="0" smtClean="0">
                <a:cs typeface="B Nazanin" panose="00000400000000000000" pitchFamily="2" charset="-78"/>
              </a:rPr>
              <a:t> برابر </a:t>
            </a:r>
            <a:r>
              <a:rPr lang="fa-IR" sz="2400" dirty="0">
                <a:cs typeface="B Nazanin" panose="00000400000000000000" pitchFamily="2" charset="-78"/>
              </a:rPr>
              <a:t>افزایش </a:t>
            </a:r>
            <a:r>
              <a:rPr lang="fa-IR" sz="2400" dirty="0" smtClean="0">
                <a:cs typeface="B Nazanin" panose="00000400000000000000" pitchFamily="2" charset="-78"/>
              </a:rPr>
              <a:t>شیرمادر </a:t>
            </a:r>
            <a:r>
              <a:rPr lang="fa-IR" sz="2400" i="1" u="sng" dirty="0" smtClean="0">
                <a:cs typeface="B Nazanin" panose="00000400000000000000" pitchFamily="2" charset="-78"/>
              </a:rPr>
              <a:t>از </a:t>
            </a:r>
            <a:r>
              <a:rPr lang="fa-IR" sz="2400" b="1" i="1" u="sng" dirty="0" smtClean="0">
                <a:cs typeface="B Nazanin" panose="00000400000000000000" pitchFamily="2" charset="-78"/>
              </a:rPr>
              <a:t>30</a:t>
            </a:r>
            <a:r>
              <a:rPr lang="fa-IR" sz="2400" i="1" u="sng" dirty="0" smtClean="0">
                <a:cs typeface="B Nazanin" panose="00000400000000000000" pitchFamily="2" charset="-78"/>
              </a:rPr>
              <a:t> میلی لیتر در روز اول تا </a:t>
            </a:r>
            <a:r>
              <a:rPr lang="fa-IR" sz="2400" b="1" i="1" u="sng" dirty="0">
                <a:cs typeface="B Nazanin" panose="00000400000000000000" pitchFamily="2" charset="-78"/>
              </a:rPr>
              <a:t>355</a:t>
            </a:r>
            <a:r>
              <a:rPr lang="fa-IR" sz="2400" i="1" u="sng" dirty="0">
                <a:cs typeface="B Nazanin" panose="00000400000000000000" pitchFamily="2" charset="-78"/>
              </a:rPr>
              <a:t> میلی لیتر </a:t>
            </a:r>
            <a:r>
              <a:rPr lang="fa-IR" sz="2400" i="1" u="sng" dirty="0" smtClean="0">
                <a:cs typeface="B Nazanin" panose="00000400000000000000" pitchFamily="2" charset="-78"/>
              </a:rPr>
              <a:t>روزانه  </a:t>
            </a:r>
            <a:r>
              <a:rPr lang="fa-IR" sz="2400" b="1" i="1" u="sng" dirty="0" smtClean="0">
                <a:cs typeface="B Nazanin" panose="00000400000000000000" pitchFamily="2" charset="-78"/>
              </a:rPr>
              <a:t>در روز پنجم</a:t>
            </a:r>
          </a:p>
          <a:p>
            <a:pPr lvl="1"/>
            <a:r>
              <a:rPr lang="fa-IR" sz="2400" b="1" dirty="0">
                <a:cs typeface="B Nazanin" panose="00000400000000000000" pitchFamily="2" charset="-78"/>
              </a:rPr>
              <a:t>هفته </a:t>
            </a:r>
            <a:r>
              <a:rPr lang="fa-IR" sz="2400" b="1" dirty="0" smtClean="0">
                <a:cs typeface="B Nazanin" panose="00000400000000000000" pitchFamily="2" charset="-78"/>
              </a:rPr>
              <a:t>دوم و سوم  </a:t>
            </a:r>
            <a:r>
              <a:rPr lang="fa-IR" sz="2400" dirty="0" smtClean="0">
                <a:cs typeface="B Nazanin" panose="00000400000000000000" pitchFamily="2" charset="-78"/>
              </a:rPr>
              <a:t>به</a:t>
            </a:r>
            <a:r>
              <a:rPr lang="fa-IR" sz="2400" b="1" u="sng" dirty="0" smtClean="0">
                <a:cs typeface="B Nazanin" panose="00000400000000000000" pitchFamily="2" charset="-78"/>
              </a:rPr>
              <a:t>750</a:t>
            </a:r>
            <a:r>
              <a:rPr lang="fa-IR" sz="2400" dirty="0" smtClean="0">
                <a:cs typeface="B Nazanin" panose="00000400000000000000" pitchFamily="2" charset="-78"/>
              </a:rPr>
              <a:t> میلی </a:t>
            </a:r>
            <a:r>
              <a:rPr lang="fa-IR" sz="2400" dirty="0">
                <a:cs typeface="B Nazanin" panose="00000400000000000000" pitchFamily="2" charset="-78"/>
              </a:rPr>
              <a:t>لیتر در روزانه</a:t>
            </a:r>
          </a:p>
          <a:p>
            <a:pPr lvl="1"/>
            <a:r>
              <a:rPr lang="fa-IR" sz="2400" b="1" dirty="0" smtClean="0">
                <a:cs typeface="B Nazanin" panose="00000400000000000000" pitchFamily="2" charset="-78"/>
              </a:rPr>
              <a:t>هفته چهارم حتی </a:t>
            </a:r>
            <a:r>
              <a:rPr lang="fa-IR" sz="2400" dirty="0" smtClean="0">
                <a:cs typeface="B Nazanin" panose="00000400000000000000" pitchFamily="2" charset="-78"/>
              </a:rPr>
              <a:t>به </a:t>
            </a:r>
            <a:r>
              <a:rPr lang="fa-IR" sz="2400" b="1" u="sng" dirty="0">
                <a:cs typeface="B Nazanin" panose="00000400000000000000" pitchFamily="2" charset="-78"/>
              </a:rPr>
              <a:t>1030</a:t>
            </a:r>
            <a:r>
              <a:rPr lang="fa-IR" sz="2400" dirty="0">
                <a:cs typeface="B Nazanin" panose="00000400000000000000" pitchFamily="2" charset="-78"/>
              </a:rPr>
              <a:t> میلی لیتر </a:t>
            </a:r>
            <a:r>
              <a:rPr lang="fa-IR" sz="2400" dirty="0" smtClean="0">
                <a:cs typeface="B Nazanin" panose="00000400000000000000" pitchFamily="2" charset="-78"/>
              </a:rPr>
              <a:t>روزانه</a:t>
            </a:r>
            <a:endParaRPr lang="fa-IR" sz="2400" dirty="0">
              <a:cs typeface="B Nazanin" panose="00000400000000000000" pitchFamily="2" charset="-78"/>
            </a:endParaRPr>
          </a:p>
          <a:p>
            <a:r>
              <a:rPr lang="fa-IR" sz="2800" b="1" dirty="0" smtClean="0">
                <a:cs typeface="B Nazanin" panose="00000400000000000000" pitchFamily="2" charset="-78"/>
              </a:rPr>
              <a:t>در روزهای طغیان اشتها </a:t>
            </a:r>
            <a:r>
              <a:rPr lang="fa-IR" sz="2800" dirty="0" smtClean="0">
                <a:cs typeface="B Nazanin" panose="00000400000000000000" pitchFamily="2" charset="-78"/>
              </a:rPr>
              <a:t>(جهش رشد)، </a:t>
            </a:r>
            <a:r>
              <a:rPr lang="fa-IR" sz="2800" dirty="0" err="1" smtClean="0">
                <a:cs typeface="B Nazanin" panose="00000400000000000000" pitchFamily="2" charset="-78"/>
              </a:rPr>
              <a:t>روزهائی</a:t>
            </a:r>
            <a:r>
              <a:rPr lang="fa-IR" sz="2800" dirty="0" smtClean="0">
                <a:cs typeface="B Nazanin" panose="00000400000000000000" pitchFamily="2" charset="-78"/>
              </a:rPr>
              <a:t> که بیشتر شیر می خورد(7-3روزطول می کشد) در </a:t>
            </a:r>
            <a:r>
              <a:rPr lang="fa-IR" sz="2800" b="1" dirty="0" smtClean="0">
                <a:cs typeface="B Nazanin" panose="00000400000000000000" pitchFamily="2" charset="-78"/>
              </a:rPr>
              <a:t>3-2</a:t>
            </a:r>
            <a:r>
              <a:rPr lang="fa-IR" sz="2800" dirty="0" smtClean="0">
                <a:cs typeface="B Nazanin" panose="00000400000000000000" pitchFamily="2" charset="-78"/>
              </a:rPr>
              <a:t> و </a:t>
            </a:r>
            <a:r>
              <a:rPr lang="fa-IR" sz="2800" b="1" dirty="0" smtClean="0">
                <a:cs typeface="B Nazanin" panose="00000400000000000000" pitchFamily="2" charset="-78"/>
              </a:rPr>
              <a:t>6</a:t>
            </a:r>
            <a:r>
              <a:rPr lang="fa-IR" sz="2800" dirty="0" smtClean="0">
                <a:cs typeface="B Nazanin" panose="00000400000000000000" pitchFamily="2" charset="-78"/>
              </a:rPr>
              <a:t> هفتگی، </a:t>
            </a:r>
            <a:r>
              <a:rPr lang="fa-IR" sz="2800" b="1" dirty="0" smtClean="0">
                <a:cs typeface="B Nazanin" panose="00000400000000000000" pitchFamily="2" charset="-78"/>
              </a:rPr>
              <a:t>3</a:t>
            </a:r>
            <a:r>
              <a:rPr lang="fa-IR" sz="2800" dirty="0" smtClean="0">
                <a:cs typeface="B Nazanin" panose="00000400000000000000" pitchFamily="2" charset="-78"/>
              </a:rPr>
              <a:t> و</a:t>
            </a:r>
            <a:r>
              <a:rPr lang="fa-IR" sz="2800" b="1" dirty="0" smtClean="0">
                <a:cs typeface="B Nazanin" panose="00000400000000000000" pitchFamily="2" charset="-78"/>
              </a:rPr>
              <a:t> 6 </a:t>
            </a:r>
            <a:r>
              <a:rPr lang="fa-IR" sz="2800" dirty="0" err="1" smtClean="0">
                <a:cs typeface="B Nazanin" panose="00000400000000000000" pitchFamily="2" charset="-78"/>
              </a:rPr>
              <a:t>ماهگی</a:t>
            </a:r>
            <a:endParaRPr lang="fa-IR" sz="2800" dirty="0" smtClean="0">
              <a:cs typeface="B Nazanin" panose="00000400000000000000" pitchFamily="2" charset="-78"/>
            </a:endParaRPr>
          </a:p>
          <a:p>
            <a:r>
              <a:rPr lang="fa-IR" sz="2800" b="1" dirty="0" smtClean="0">
                <a:cs typeface="B Nazanin" panose="00000400000000000000" pitchFamily="2" charset="-78"/>
              </a:rPr>
              <a:t>هر وقتی که شیرخوار کمتر شیر بخورد</a:t>
            </a:r>
          </a:p>
          <a:p>
            <a:pPr lvl="1"/>
            <a:endParaRPr lang="fa-IR" sz="2400" dirty="0" smtClean="0">
              <a:cs typeface="B Nazanin" panose="00000400000000000000" pitchFamily="2" charset="-78"/>
            </a:endParaRPr>
          </a:p>
        </p:txBody>
      </p:sp>
      <p:grpSp>
        <p:nvGrpSpPr>
          <p:cNvPr id="4" name="Group 3"/>
          <p:cNvGrpSpPr/>
          <p:nvPr/>
        </p:nvGrpSpPr>
        <p:grpSpPr>
          <a:xfrm>
            <a:off x="152400" y="152400"/>
            <a:ext cx="8555182"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3600" b="1" kern="1200" dirty="0" err="1" smtClean="0">
                  <a:effectLst>
                    <a:outerShdw blurRad="38100" dist="38100" dir="2700000" algn="tl">
                      <a:srgbClr val="000000">
                        <a:alpha val="43137"/>
                      </a:srgbClr>
                    </a:outerShdw>
                  </a:effectLst>
                  <a:cs typeface="B Nazanin" panose="00000400000000000000" pitchFamily="2" charset="-78"/>
                </a:rPr>
                <a:t>مواردی</a:t>
              </a:r>
              <a:r>
                <a:rPr lang="fa-IR" sz="3600" b="1" kern="1200" dirty="0" smtClean="0">
                  <a:effectLst>
                    <a:outerShdw blurRad="38100" dist="38100" dir="2700000" algn="tl">
                      <a:srgbClr val="000000">
                        <a:alpha val="43137"/>
                      </a:srgbClr>
                    </a:outerShdw>
                  </a:effectLst>
                  <a:cs typeface="B Nazanin" panose="00000400000000000000" pitchFamily="2" charset="-78"/>
                </a:rPr>
                <a:t> که بطور طبیع</a:t>
              </a:r>
              <a:r>
                <a:rPr lang="fa-IR" sz="3600" b="1" dirty="0" smtClean="0">
                  <a:effectLst>
                    <a:outerShdw blurRad="38100" dist="38100" dir="2700000" algn="tl">
                      <a:srgbClr val="000000">
                        <a:alpha val="43137"/>
                      </a:srgbClr>
                    </a:outerShdw>
                  </a:effectLst>
                  <a:cs typeface="B Nazanin" panose="00000400000000000000" pitchFamily="2" charset="-78"/>
                </a:rPr>
                <a:t>ی </a:t>
              </a:r>
              <a:r>
                <a:rPr lang="fa-IR" sz="3600" b="1" kern="1200" dirty="0" err="1" smtClean="0">
                  <a:effectLst>
                    <a:outerShdw blurRad="38100" dist="38100" dir="2700000" algn="tl">
                      <a:srgbClr val="000000">
                        <a:alpha val="43137"/>
                      </a:srgbClr>
                    </a:outerShdw>
                  </a:effectLst>
                  <a:cs typeface="B Nazanin" panose="00000400000000000000" pitchFamily="2" charset="-78"/>
                </a:rPr>
                <a:t>نياز</a:t>
              </a:r>
              <a:r>
                <a:rPr lang="fa-IR" sz="3600" b="1" kern="1200" dirty="0" smtClean="0">
                  <a:effectLst>
                    <a:outerShdw blurRad="38100" dist="38100" dir="2700000" algn="tl">
                      <a:srgbClr val="000000">
                        <a:alpha val="43137"/>
                      </a:srgbClr>
                    </a:outerShdw>
                  </a:effectLst>
                  <a:cs typeface="B Nazanin" panose="00000400000000000000" pitchFamily="2" charset="-78"/>
                </a:rPr>
                <a:t> به افزایش شیرمادر است</a:t>
              </a:r>
              <a:r>
                <a:rPr lang="en-US" sz="3600" b="1" kern="1200" dirty="0" smtClean="0">
                  <a:effectLst>
                    <a:outerShdw blurRad="38100" dist="38100" dir="2700000" algn="tl">
                      <a:srgbClr val="000000">
                        <a:alpha val="43137"/>
                      </a:srgbClr>
                    </a:outerShdw>
                  </a:effectLst>
                  <a:cs typeface="B Nazanin" panose="00000400000000000000" pitchFamily="2" charset="-78"/>
                </a:rPr>
                <a:t> </a:t>
              </a:r>
              <a:endParaRPr lang="en-US" sz="36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05800" cy="4906962"/>
          </a:xfrm>
        </p:spPr>
        <p:txBody>
          <a:bodyPr/>
          <a:lstStyle/>
          <a:p>
            <a:pPr marL="623887" indent="-514350">
              <a:lnSpc>
                <a:spcPct val="150000"/>
              </a:lnSpc>
              <a:buFont typeface="+mj-lt"/>
              <a:buAutoNum type="arabicPeriod"/>
            </a:pPr>
            <a:r>
              <a:rPr lang="fa-IR" sz="3200" dirty="0" smtClean="0">
                <a:cs typeface="B Nazanin" panose="00000400000000000000" pitchFamily="2" charset="-78"/>
              </a:rPr>
              <a:t>سن شیرخوار</a:t>
            </a:r>
          </a:p>
          <a:p>
            <a:pPr marL="623887" indent="-514350">
              <a:lnSpc>
                <a:spcPct val="150000"/>
              </a:lnSpc>
              <a:buFont typeface="+mj-lt"/>
              <a:buAutoNum type="arabicPeriod"/>
            </a:pPr>
            <a:r>
              <a:rPr lang="fa-IR" sz="3200" dirty="0" smtClean="0">
                <a:cs typeface="B Nazanin" panose="00000400000000000000" pitchFamily="2" charset="-78"/>
              </a:rPr>
              <a:t>سلامتی و توانائی مادر </a:t>
            </a:r>
            <a:r>
              <a:rPr lang="fa-IR" sz="2800" dirty="0" smtClean="0">
                <a:cs typeface="B Nazanin" panose="00000400000000000000" pitchFamily="2" charset="-78"/>
              </a:rPr>
              <a:t>(بیماری، هورمونی ، مصرف دارو ، جراحی..)</a:t>
            </a:r>
          </a:p>
          <a:p>
            <a:pPr marL="623887" indent="-514350">
              <a:lnSpc>
                <a:spcPct val="150000"/>
              </a:lnSpc>
              <a:buFont typeface="+mj-lt"/>
              <a:buAutoNum type="arabicPeriod"/>
            </a:pPr>
            <a:r>
              <a:rPr lang="fa-IR" sz="3200" dirty="0" smtClean="0">
                <a:cs typeface="B Nazanin" panose="00000400000000000000" pitchFamily="2" charset="-78"/>
              </a:rPr>
              <a:t>نیازهای متفاوت مادران</a:t>
            </a:r>
          </a:p>
          <a:p>
            <a:pPr marL="623887" indent="-514350">
              <a:lnSpc>
                <a:spcPct val="150000"/>
              </a:lnSpc>
              <a:buFont typeface="+mj-lt"/>
              <a:buAutoNum type="arabicPeriod"/>
            </a:pPr>
            <a:r>
              <a:rPr lang="fa-IR" sz="3200" dirty="0" smtClean="0">
                <a:cs typeface="B Nazanin" panose="00000400000000000000" pitchFamily="2" charset="-78"/>
              </a:rPr>
              <a:t>میل و رغبت </a:t>
            </a:r>
            <a:r>
              <a:rPr lang="fa-IR" sz="3200" dirty="0" err="1" smtClean="0">
                <a:cs typeface="B Nazanin" panose="00000400000000000000" pitchFamily="2" charset="-78"/>
              </a:rPr>
              <a:t>وانگیزه</a:t>
            </a:r>
            <a:r>
              <a:rPr lang="fa-IR" sz="3200" dirty="0" smtClean="0">
                <a:cs typeface="B Nazanin" panose="00000400000000000000" pitchFamily="2" charset="-78"/>
              </a:rPr>
              <a:t> </a:t>
            </a:r>
            <a:r>
              <a:rPr lang="fa-IR" sz="2800" dirty="0" smtClean="0">
                <a:cs typeface="B Nazanin" panose="00000400000000000000" pitchFamily="2" charset="-78"/>
              </a:rPr>
              <a:t>د</a:t>
            </a:r>
            <a:r>
              <a:rPr lang="fa-IR" sz="3200" dirty="0" smtClean="0">
                <a:cs typeface="B Nazanin" panose="00000400000000000000" pitchFamily="2" charset="-78"/>
              </a:rPr>
              <a:t>ر </a:t>
            </a:r>
            <a:r>
              <a:rPr lang="fa-IR" sz="3200" dirty="0">
                <a:cs typeface="B Nazanin" panose="00000400000000000000" pitchFamily="2" charset="-78"/>
              </a:rPr>
              <a:t>مادر </a:t>
            </a:r>
            <a:r>
              <a:rPr lang="fa-IR" sz="3200" dirty="0" smtClean="0">
                <a:cs typeface="B Nazanin" panose="00000400000000000000" pitchFamily="2" charset="-78"/>
              </a:rPr>
              <a:t>برای صرف وقت و انرژی         </a:t>
            </a:r>
            <a:r>
              <a:rPr lang="fa-IR" sz="2800" dirty="0" smtClean="0">
                <a:cs typeface="B Nazanin" panose="00000400000000000000" pitchFamily="2" charset="-78"/>
              </a:rPr>
              <a:t> (حداقل12-10 </a:t>
            </a:r>
            <a:r>
              <a:rPr lang="fa-IR" sz="2800" dirty="0" err="1" smtClean="0">
                <a:cs typeface="B Nazanin" panose="00000400000000000000" pitchFamily="2" charset="-78"/>
              </a:rPr>
              <a:t>بارشیردادن</a:t>
            </a:r>
            <a:r>
              <a:rPr lang="fa-IR" sz="2800" dirty="0" smtClean="0">
                <a:cs typeface="B Nazanin" panose="00000400000000000000" pitchFamily="2" charset="-78"/>
              </a:rPr>
              <a:t>) </a:t>
            </a:r>
          </a:p>
        </p:txBody>
      </p:sp>
      <p:grpSp>
        <p:nvGrpSpPr>
          <p:cNvPr id="4" name="Group 3"/>
          <p:cNvGrpSpPr/>
          <p:nvPr/>
        </p:nvGrpSpPr>
        <p:grpSpPr>
          <a:xfrm>
            <a:off x="457200" y="228840"/>
            <a:ext cx="8229600" cy="990360"/>
            <a:chOff x="-20782" y="119"/>
            <a:chExt cx="8229600" cy="1142760"/>
          </a:xfrm>
        </p:grpSpPr>
        <p:sp>
          <p:nvSpPr>
            <p:cNvPr id="5" name="Rounded Rectangle 4"/>
            <p:cNvSpPr/>
            <p:nvPr/>
          </p:nvSpPr>
          <p:spPr>
            <a:xfrm>
              <a:off x="-20782"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152279"/>
              <a:ext cx="8118030"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نکات و عوامل موثر در افزایش تولید شیر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417638"/>
            <a:ext cx="7543800" cy="4906962"/>
          </a:xfrm>
        </p:spPr>
        <p:txBody>
          <a:bodyPr/>
          <a:lstStyle/>
          <a:p>
            <a:pPr marL="623887" indent="-514350">
              <a:buFont typeface="+mj-lt"/>
              <a:buAutoNum type="arabicPeriod" startAt="5"/>
            </a:pPr>
            <a:r>
              <a:rPr lang="fa-IR" sz="3200" dirty="0" smtClean="0">
                <a:cs typeface="B Nazanin" panose="00000400000000000000" pitchFamily="2" charset="-78"/>
              </a:rPr>
              <a:t>پرهیز از توصیه های زیاد، تحت فشار قراردادن و اقدامات ناخوشایند و برخلاف میل مادر</a:t>
            </a:r>
          </a:p>
          <a:p>
            <a:pPr marL="623887" indent="-514350">
              <a:buFont typeface="+mj-lt"/>
              <a:buAutoNum type="arabicPeriod" startAt="5"/>
            </a:pPr>
            <a:r>
              <a:rPr lang="fa-IR" sz="3200" dirty="0" smtClean="0">
                <a:cs typeface="B Nazanin" panose="00000400000000000000" pitchFamily="2" charset="-78"/>
              </a:rPr>
              <a:t>کمک و تماس تنگاتنگ با مادر و نوزاد </a:t>
            </a:r>
            <a:r>
              <a:rPr lang="fa-IR" sz="3200" u="sng" dirty="0" smtClean="0">
                <a:cs typeface="B Nazanin" panose="00000400000000000000" pitchFamily="2" charset="-78"/>
              </a:rPr>
              <a:t>بخصوص در روزهای اول</a:t>
            </a:r>
          </a:p>
          <a:p>
            <a:pPr marL="623887" indent="-514350">
              <a:buFont typeface="+mj-lt"/>
              <a:buAutoNum type="arabicPeriod" startAt="5"/>
            </a:pPr>
            <a:r>
              <a:rPr lang="fa-IR" sz="3200" dirty="0" smtClean="0">
                <a:cs typeface="B Nazanin" panose="00000400000000000000" pitchFamily="2" charset="-78"/>
              </a:rPr>
              <a:t>تغییر در الگوی شیردهی</a:t>
            </a:r>
          </a:p>
          <a:p>
            <a:pPr lvl="1">
              <a:buFont typeface="Wingdings" panose="05000000000000000000" pitchFamily="2" charset="2"/>
              <a:buChar char="§"/>
            </a:pPr>
            <a:r>
              <a:rPr lang="fa-IR" sz="2800" dirty="0" smtClean="0">
                <a:cs typeface="B Nazanin" panose="00000400000000000000" pitchFamily="2" charset="-78"/>
              </a:rPr>
              <a:t>(افزایش دفعات و یا تغییر در روش شیردهی)</a:t>
            </a:r>
          </a:p>
          <a:p>
            <a:pPr marL="623887" indent="-514350">
              <a:buFont typeface="+mj-lt"/>
              <a:buAutoNum type="arabicPeriod" startAt="5"/>
            </a:pPr>
            <a:r>
              <a:rPr lang="fa-IR" sz="3200" dirty="0" smtClean="0">
                <a:cs typeface="B Nazanin" panose="00000400000000000000" pitchFamily="2" charset="-78"/>
              </a:rPr>
              <a:t>مقدار و مدت زمان مصرف </a:t>
            </a:r>
            <a:r>
              <a:rPr lang="fa-IR" sz="3200" dirty="0" err="1" smtClean="0">
                <a:cs typeface="B Nazanin" panose="00000400000000000000" pitchFamily="2" charset="-78"/>
              </a:rPr>
              <a:t>شیرکمکی</a:t>
            </a:r>
            <a:r>
              <a:rPr lang="fa-IR" sz="3200" dirty="0" smtClean="0">
                <a:cs typeface="B Nazanin" panose="00000400000000000000" pitchFamily="2" charset="-78"/>
              </a:rPr>
              <a:t> </a:t>
            </a:r>
          </a:p>
          <a:p>
            <a:pPr lvl="1">
              <a:buFont typeface="Wingdings" panose="05000000000000000000" pitchFamily="2" charset="2"/>
              <a:buChar char="§"/>
            </a:pPr>
            <a:r>
              <a:rPr lang="fa-IR" sz="2800" dirty="0" smtClean="0">
                <a:cs typeface="B Nazanin" panose="00000400000000000000" pitchFamily="2" charset="-78"/>
              </a:rPr>
              <a:t>( در برگشت پستان به تولید شیر بیشتر)</a:t>
            </a:r>
            <a:endParaRPr lang="en-US" sz="2800" dirty="0">
              <a:cs typeface="B Nazanin" panose="00000400000000000000" pitchFamily="2" charset="-78"/>
            </a:endParaRPr>
          </a:p>
        </p:txBody>
      </p:sp>
      <p:grpSp>
        <p:nvGrpSpPr>
          <p:cNvPr id="4" name="Group 3"/>
          <p:cNvGrpSpPr/>
          <p:nvPr/>
        </p:nvGrpSpPr>
        <p:grpSpPr>
          <a:xfrm>
            <a:off x="457200" y="228840"/>
            <a:ext cx="8229600" cy="990360"/>
            <a:chOff x="-20782" y="119"/>
            <a:chExt cx="8229600" cy="1142760"/>
          </a:xfrm>
        </p:grpSpPr>
        <p:sp>
          <p:nvSpPr>
            <p:cNvPr id="5" name="Rounded Rectangle 4"/>
            <p:cNvSpPr/>
            <p:nvPr/>
          </p:nvSpPr>
          <p:spPr>
            <a:xfrm>
              <a:off x="-20782"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152279"/>
              <a:ext cx="8118030"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نکات و عوامل موثر در افزایش تولید شیر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10194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432597" cy="5015346"/>
          </a:xfrm>
          <a:ln>
            <a:solidFill>
              <a:schemeClr val="accent1"/>
            </a:solidFill>
          </a:ln>
        </p:spPr>
        <p:txBody>
          <a:bodyPr/>
          <a:lstStyle/>
          <a:p>
            <a:pPr marL="623887" indent="-514350">
              <a:buFont typeface="+mj-lt"/>
              <a:buAutoNum type="arabicPeriod"/>
            </a:pPr>
            <a:r>
              <a:rPr lang="fa-IR" sz="3200" dirty="0" smtClean="0">
                <a:cs typeface="B Nazanin" panose="00000400000000000000" pitchFamily="2" charset="-78"/>
              </a:rPr>
              <a:t>تحریک </a:t>
            </a:r>
            <a:r>
              <a:rPr lang="fa-IR" sz="3200" dirty="0" err="1" smtClean="0">
                <a:cs typeface="B Nazanin" panose="00000400000000000000" pitchFamily="2" charset="-78"/>
              </a:rPr>
              <a:t>رفلکس</a:t>
            </a:r>
            <a:r>
              <a:rPr lang="fa-IR" sz="3200" dirty="0" smtClean="0">
                <a:cs typeface="B Nazanin" panose="00000400000000000000" pitchFamily="2" charset="-78"/>
              </a:rPr>
              <a:t> جهش شیر(آرامش و...)</a:t>
            </a:r>
          </a:p>
          <a:p>
            <a:pPr marL="623887" indent="-514350">
              <a:buFont typeface="+mj-lt"/>
              <a:buAutoNum type="arabicPeriod"/>
            </a:pPr>
            <a:r>
              <a:rPr lang="fa-IR" sz="3200" dirty="0" smtClean="0">
                <a:cs typeface="B Nazanin" panose="00000400000000000000" pitchFamily="2" charset="-78"/>
              </a:rPr>
              <a:t>شیردادن هنگام هوشیاری و آماده بودن </a:t>
            </a:r>
            <a:r>
              <a:rPr lang="fa-IR" sz="3200" dirty="0">
                <a:cs typeface="B Nazanin" panose="00000400000000000000" pitchFamily="2" charset="-78"/>
              </a:rPr>
              <a:t>شیرخوار </a:t>
            </a:r>
          </a:p>
          <a:p>
            <a:pPr marL="879475" lvl="1" indent="-514350">
              <a:buFont typeface="Wingdings" panose="05000000000000000000" pitchFamily="2" charset="2"/>
              <a:buChar char="ü"/>
            </a:pPr>
            <a:r>
              <a:rPr lang="fa-IR" sz="2800" dirty="0" smtClean="0">
                <a:cs typeface="B Nazanin" panose="00000400000000000000" pitchFamily="2" charset="-78"/>
              </a:rPr>
              <a:t>شیردادن با شروع </a:t>
            </a:r>
            <a:r>
              <a:rPr lang="fa-IR" sz="2800" b="1" dirty="0" smtClean="0">
                <a:cs typeface="B Nazanin" panose="00000400000000000000" pitchFamily="2" charset="-78"/>
                <a:hlinkClick r:id="" action="ppaction://customshow?id=6&amp;return=true"/>
              </a:rPr>
              <a:t>اولین علائم گرسنگی در شیرخوار</a:t>
            </a:r>
            <a:endParaRPr lang="fa-IR" sz="2800" b="1"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اطمینان از وضعیت و چفت </a:t>
            </a:r>
            <a:r>
              <a:rPr lang="fa-IR" sz="3200" dirty="0">
                <a:cs typeface="B Nazanin" panose="00000400000000000000" pitchFamily="2" charset="-78"/>
              </a:rPr>
              <a:t>شدن </a:t>
            </a:r>
            <a:r>
              <a:rPr lang="fa-IR" sz="3200" dirty="0" smtClean="0">
                <a:cs typeface="B Nazanin" panose="00000400000000000000" pitchFamily="2" charset="-78"/>
              </a:rPr>
              <a:t>صحیح شیرخوار و </a:t>
            </a:r>
            <a:r>
              <a:rPr lang="fa-IR" sz="3200" b="1" dirty="0" smtClean="0">
                <a:cs typeface="B Nazanin" panose="00000400000000000000" pitchFamily="2" charset="-78"/>
                <a:hlinkClick r:id="" action="ppaction://customshow?id=7&amp;return=true"/>
              </a:rPr>
              <a:t>مکیدن موثر پستان </a:t>
            </a:r>
            <a:r>
              <a:rPr lang="fa-IR" sz="2000" b="1" dirty="0" smtClean="0">
                <a:cs typeface="B Nazanin" panose="00000400000000000000" pitchFamily="2" charset="-78"/>
              </a:rPr>
              <a:t>(قلب شیردهی موفق)</a:t>
            </a:r>
            <a:endParaRPr lang="fa-IR" sz="2000"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 </a:t>
            </a:r>
            <a:r>
              <a:rPr lang="fa-IR" sz="3200" dirty="0">
                <a:cs typeface="B Nazanin" panose="00000400000000000000" pitchFamily="2" charset="-78"/>
              </a:rPr>
              <a:t>شیردادن  مکرر از </a:t>
            </a:r>
            <a:r>
              <a:rPr lang="fa-IR" sz="3200" dirty="0" err="1" smtClean="0">
                <a:cs typeface="B Nazanin" panose="00000400000000000000" pitchFamily="2" charset="-78"/>
              </a:rPr>
              <a:t>هردو</a:t>
            </a:r>
            <a:r>
              <a:rPr lang="fa-IR" sz="3200" dirty="0" smtClean="0">
                <a:cs typeface="B Nazanin" panose="00000400000000000000" pitchFamily="2" charset="-78"/>
              </a:rPr>
              <a:t> پستان در هر وعده شیردهی </a:t>
            </a:r>
            <a:r>
              <a:rPr lang="fa-IR" sz="2800" dirty="0" smtClean="0">
                <a:cs typeface="B Nazanin" panose="00000400000000000000" pitchFamily="2" charset="-78"/>
              </a:rPr>
              <a:t>(تحریک بیشتر            تولید شیر بیشتر)</a:t>
            </a:r>
          </a:p>
          <a:p>
            <a:pPr marL="623887" indent="-514350">
              <a:buFont typeface="+mj-lt"/>
              <a:buAutoNum type="arabicPeriod"/>
            </a:pPr>
            <a:r>
              <a:rPr lang="fa-IR" sz="3200" dirty="0" err="1" smtClean="0">
                <a:cs typeface="B Nazanin" panose="00000400000000000000" pitchFamily="2" charset="-78"/>
              </a:rPr>
              <a:t>بعنوان</a:t>
            </a:r>
            <a:r>
              <a:rPr lang="fa-IR" sz="3200" dirty="0" smtClean="0">
                <a:cs typeface="B Nazanin" panose="00000400000000000000" pitchFamily="2" charset="-78"/>
              </a:rPr>
              <a:t> یک قانون عمومی «</a:t>
            </a:r>
            <a:r>
              <a:rPr lang="fa-IR" sz="3200" b="1" u="sng" dirty="0" smtClean="0">
                <a:cs typeface="B Nazanin" panose="00000400000000000000" pitchFamily="2" charset="-78"/>
              </a:rPr>
              <a:t>شیردادن </a:t>
            </a:r>
            <a:r>
              <a:rPr lang="fa-IR" sz="3200" b="1" u="sng" dirty="0">
                <a:cs typeface="B Nazanin" panose="00000400000000000000" pitchFamily="2" charset="-78"/>
              </a:rPr>
              <a:t>کامل از یک پستان قبل از دادن پستان </a:t>
            </a:r>
            <a:r>
              <a:rPr lang="fa-IR" sz="3200" b="1" u="sng" dirty="0" smtClean="0">
                <a:cs typeface="B Nazanin" panose="00000400000000000000" pitchFamily="2" charset="-78"/>
              </a:rPr>
              <a:t>دیگر</a:t>
            </a:r>
            <a:r>
              <a:rPr lang="fa-IR" sz="3200" dirty="0" smtClean="0">
                <a:cs typeface="B Nazanin" panose="00000400000000000000" pitchFamily="2" charset="-78"/>
              </a:rPr>
              <a:t>»                             </a:t>
            </a:r>
            <a:r>
              <a:rPr lang="fa-IR" sz="2800" dirty="0" smtClean="0">
                <a:cs typeface="B Nazanin" panose="00000400000000000000" pitchFamily="2" charset="-78"/>
              </a:rPr>
              <a:t>(</a:t>
            </a:r>
            <a:r>
              <a:rPr lang="fa-IR" sz="2800" dirty="0">
                <a:cs typeface="B Nazanin" panose="00000400000000000000" pitchFamily="2" charset="-78"/>
              </a:rPr>
              <a:t>دریافت شیر پرانرژی پسین</a:t>
            </a:r>
            <a:r>
              <a:rPr lang="fa-IR" sz="2800" dirty="0" smtClean="0">
                <a:cs typeface="B Nazanin" panose="00000400000000000000" pitchFamily="2" charset="-78"/>
              </a:rPr>
              <a:t>)</a:t>
            </a: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algn="ctr" defTabSz="1955800" rtl="1">
                <a:lnSpc>
                  <a:spcPct val="90000"/>
                </a:lnSpc>
                <a:spcBef>
                  <a:spcPct val="0"/>
                </a:spcBef>
                <a:spcAft>
                  <a:spcPct val="35000"/>
                </a:spcAft>
              </a:pP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مدیریت شیردهی </a:t>
              </a:r>
              <a:r>
                <a:rPr lang="fa-IR" sz="4400" b="1" dirty="0" err="1" smtClean="0">
                  <a:solidFill>
                    <a:prstClr val="white"/>
                  </a:solidFill>
                  <a:effectLst>
                    <a:outerShdw blurRad="38100" dist="38100" dir="2700000" algn="tl">
                      <a:srgbClr val="000000">
                        <a:alpha val="43137"/>
                      </a:srgbClr>
                    </a:outerShdw>
                  </a:effectLst>
                  <a:cs typeface="B Nazanin" panose="00000400000000000000" pitchFamily="2" charset="-78"/>
                </a:rPr>
                <a:t>درافزایش</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 </a:t>
              </a: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تولید </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شیر  </a:t>
              </a:r>
              <a:endParaRPr lang="en-US" sz="4400" dirty="0">
                <a:solidFill>
                  <a:prstClr val="white"/>
                </a:solidFill>
                <a:effectLst>
                  <a:outerShdw blurRad="38100" dist="38100" dir="2700000" algn="tl">
                    <a:srgbClr val="000000">
                      <a:alpha val="43137"/>
                    </a:srgbClr>
                  </a:outerShdw>
                </a:effectLst>
                <a:cs typeface="B Nazanin" panose="00000400000000000000" pitchFamily="2" charset="-78"/>
              </a:endParaRPr>
            </a:p>
          </p:txBody>
        </p:sp>
      </p:gr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18" r="44091" b="12717"/>
          <a:stretch/>
        </p:blipFill>
        <p:spPr bwMode="auto">
          <a:xfrm>
            <a:off x="634436" y="1905000"/>
            <a:ext cx="702974" cy="387295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5486400" y="4631004"/>
            <a:ext cx="7498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11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982" y="1295160"/>
            <a:ext cx="8173816" cy="5181600"/>
          </a:xfrm>
        </p:spPr>
        <p:txBody>
          <a:bodyPr/>
          <a:lstStyle/>
          <a:p>
            <a:pPr marL="623887" indent="-514350">
              <a:buFont typeface="+mj-lt"/>
              <a:buAutoNum type="arabicPeriod" startAt="6"/>
            </a:pPr>
            <a:r>
              <a:rPr lang="fa-IR" sz="3200" dirty="0" smtClean="0">
                <a:cs typeface="B Nazanin" panose="00000400000000000000" pitchFamily="2" charset="-78"/>
              </a:rPr>
              <a:t>تشویق به تغذیه به دفعات مکرر و طولانی </a:t>
            </a:r>
            <a:r>
              <a:rPr lang="fa-IR" sz="3200" dirty="0">
                <a:cs typeface="B Nazanin" panose="00000400000000000000" pitchFamily="2" charset="-78"/>
              </a:rPr>
              <a:t>تر </a:t>
            </a:r>
            <a:r>
              <a:rPr lang="fa-IR" sz="3200" b="1" u="sng" dirty="0">
                <a:cs typeface="B Nazanin" panose="00000400000000000000" pitchFamily="2" charset="-78"/>
              </a:rPr>
              <a:t>روز و شب</a:t>
            </a:r>
          </a:p>
          <a:p>
            <a:pPr marL="109537" indent="0">
              <a:buNone/>
            </a:pPr>
            <a:r>
              <a:rPr lang="fa-IR" sz="3200" dirty="0" smtClean="0">
                <a:cs typeface="B Nazanin" panose="00000400000000000000" pitchFamily="2" charset="-78"/>
              </a:rPr>
              <a:t>     </a:t>
            </a:r>
            <a:r>
              <a:rPr lang="fa-IR" sz="2800" dirty="0" smtClean="0">
                <a:cs typeface="B Nazanin" panose="00000400000000000000" pitchFamily="2" charset="-78"/>
              </a:rPr>
              <a:t>(دریافت </a:t>
            </a:r>
            <a:r>
              <a:rPr lang="fa-IR" sz="2800" dirty="0">
                <a:cs typeface="B Nazanin" panose="00000400000000000000" pitchFamily="2" charset="-78"/>
              </a:rPr>
              <a:t>شیر </a:t>
            </a:r>
            <a:r>
              <a:rPr lang="fa-IR" sz="2800" dirty="0" smtClean="0">
                <a:cs typeface="B Nazanin" panose="00000400000000000000" pitchFamily="2" charset="-78"/>
              </a:rPr>
              <a:t>پرانرژی) </a:t>
            </a:r>
          </a:p>
          <a:p>
            <a:pPr marL="623887" indent="-514350">
              <a:buFont typeface="+mj-lt"/>
              <a:buAutoNum type="arabicPeriod" startAt="7"/>
            </a:pPr>
            <a:r>
              <a:rPr lang="fa-IR" sz="3200" dirty="0" smtClean="0">
                <a:cs typeface="B Nazanin" panose="00000400000000000000" pitchFamily="2" charset="-78"/>
              </a:rPr>
              <a:t>شیردادن در شب </a:t>
            </a:r>
            <a:r>
              <a:rPr lang="fa-IR" sz="2800" dirty="0" smtClean="0">
                <a:cs typeface="B Nazanin" panose="00000400000000000000" pitchFamily="2" charset="-78"/>
              </a:rPr>
              <a:t>(اگر حذف شده)</a:t>
            </a:r>
          </a:p>
          <a:p>
            <a:pPr marL="623887" indent="-514350">
              <a:buFont typeface="+mj-lt"/>
              <a:buAutoNum type="arabicPeriod" startAt="7"/>
            </a:pPr>
            <a:r>
              <a:rPr lang="fa-IR" sz="3200" dirty="0" smtClean="0">
                <a:cs typeface="B Nazanin" panose="00000400000000000000" pitchFamily="2" charset="-78"/>
              </a:rPr>
              <a:t>شیردادن برای آرام نمودن شیرخوار بیقرار</a:t>
            </a:r>
          </a:p>
          <a:p>
            <a:pPr marL="623887" indent="-514350">
              <a:buFont typeface="+mj-lt"/>
              <a:buAutoNum type="arabicPeriod" startAt="7"/>
            </a:pPr>
            <a:r>
              <a:rPr lang="fa-IR" sz="3200" b="1" dirty="0">
                <a:cs typeface="B Nazanin" panose="00000400000000000000" pitchFamily="2" charset="-78"/>
                <a:hlinkClick r:id="" action="ppaction://customshow?id=8&amp;return=true"/>
              </a:rPr>
              <a:t>تماس</a:t>
            </a:r>
            <a:r>
              <a:rPr lang="fa-IR" sz="3200" dirty="0">
                <a:cs typeface="B Nazanin" panose="00000400000000000000" pitchFamily="2" charset="-78"/>
                <a:hlinkClick r:id="" action="ppaction://customshow?id=8&amp;return=true"/>
              </a:rPr>
              <a:t> </a:t>
            </a:r>
            <a:r>
              <a:rPr lang="fa-IR" sz="3200" b="1" dirty="0">
                <a:cs typeface="B Nazanin" panose="00000400000000000000" pitchFamily="2" charset="-78"/>
                <a:hlinkClick r:id="" action="ppaction://customshow?id=8&amp;return=true"/>
              </a:rPr>
              <a:t>پوست با پوست </a:t>
            </a:r>
            <a:r>
              <a:rPr lang="fa-IR" sz="3200" dirty="0">
                <a:cs typeface="B Nazanin" panose="00000400000000000000" pitchFamily="2" charset="-78"/>
              </a:rPr>
              <a:t>بیشتر مادر و شیرخوار و خوابیدن با وی در یک </a:t>
            </a:r>
            <a:r>
              <a:rPr lang="fa-IR" sz="3200" dirty="0" smtClean="0">
                <a:cs typeface="B Nazanin" panose="00000400000000000000" pitchFamily="2" charset="-78"/>
              </a:rPr>
              <a:t>بستر </a:t>
            </a:r>
            <a:r>
              <a:rPr lang="fa-IR" sz="2800" dirty="0" smtClean="0">
                <a:cs typeface="B Nazanin" panose="00000400000000000000" pitchFamily="2" charset="-78"/>
              </a:rPr>
              <a:t>(تحریک تولید شیر)</a:t>
            </a:r>
          </a:p>
          <a:p>
            <a:pPr marL="623887" indent="-514350">
              <a:buFont typeface="+mj-lt"/>
              <a:buAutoNum type="arabicPeriod" startAt="7"/>
            </a:pPr>
            <a:r>
              <a:rPr lang="fa-IR" sz="3200" b="1" u="sng" dirty="0" smtClean="0">
                <a:cs typeface="B Nazanin" panose="00000400000000000000" pitchFamily="2" charset="-78"/>
              </a:rPr>
              <a:t>حذف پستانک </a:t>
            </a:r>
            <a:r>
              <a:rPr lang="fa-IR" sz="3200" dirty="0" smtClean="0">
                <a:cs typeface="B Nazanin" panose="00000400000000000000" pitchFamily="2" charset="-78"/>
              </a:rPr>
              <a:t>و بجای آن گذاشتن شیرخوار به پستان</a:t>
            </a:r>
            <a:endParaRPr lang="en-US" sz="3200" dirty="0" smtClean="0">
              <a:cs typeface="B Nazanin" panose="00000400000000000000" pitchFamily="2" charset="-78"/>
            </a:endParaRPr>
          </a:p>
          <a:p>
            <a:pPr marL="623887" indent="-514350">
              <a:buFont typeface="+mj-lt"/>
              <a:buAutoNum type="arabicPeriod" startAt="7"/>
            </a:pPr>
            <a:r>
              <a:rPr lang="fa-IR" sz="3200" b="1" u="sng" dirty="0">
                <a:cs typeface="B Nazanin" panose="00000400000000000000" pitchFamily="2" charset="-78"/>
              </a:rPr>
              <a:t>حذف  </a:t>
            </a:r>
            <a:r>
              <a:rPr lang="fa-IR" sz="3200" b="1" u="sng" dirty="0" smtClean="0">
                <a:cs typeface="B Nazanin" panose="00000400000000000000" pitchFamily="2" charset="-78"/>
              </a:rPr>
              <a:t>بطری </a:t>
            </a:r>
            <a:r>
              <a:rPr lang="fa-IR" sz="3200" dirty="0" smtClean="0">
                <a:cs typeface="B Nazanin" panose="00000400000000000000" pitchFamily="2" charset="-78"/>
              </a:rPr>
              <a:t>و </a:t>
            </a:r>
            <a:r>
              <a:rPr lang="fa-IR" sz="3200" dirty="0">
                <a:cs typeface="B Nazanin" panose="00000400000000000000" pitchFamily="2" charset="-78"/>
              </a:rPr>
              <a:t>بجای </a:t>
            </a:r>
            <a:r>
              <a:rPr lang="fa-IR" sz="3200" dirty="0" smtClean="0">
                <a:cs typeface="B Nazanin" panose="00000400000000000000" pitchFamily="2" charset="-78"/>
              </a:rPr>
              <a:t>آن توصیه با </a:t>
            </a:r>
            <a:r>
              <a:rPr lang="fa-IR" sz="3200" b="1" u="sng" dirty="0" smtClean="0">
                <a:cs typeface="B Nazanin" panose="00000400000000000000" pitchFamily="2" charset="-78"/>
              </a:rPr>
              <a:t>فنجان</a:t>
            </a:r>
            <a:r>
              <a:rPr lang="fa-IR" sz="3200" u="sng" dirty="0" smtClean="0">
                <a:cs typeface="B Nazanin" panose="00000400000000000000" pitchFamily="2" charset="-78"/>
              </a:rPr>
              <a:t> </a:t>
            </a:r>
            <a:r>
              <a:rPr lang="fa-IR" sz="3200" b="1" u="sng" dirty="0" smtClean="0">
                <a:cs typeface="B Nazanin" panose="00000400000000000000" pitchFamily="2" charset="-78"/>
              </a:rPr>
              <a:t>کوچک ، </a:t>
            </a:r>
            <a:r>
              <a:rPr lang="fa-IR" sz="3200" b="1" u="sng" dirty="0">
                <a:cs typeface="B Nazanin" panose="00000400000000000000" pitchFamily="2" charset="-78"/>
              </a:rPr>
              <a:t>لوله کمک شیردهی</a:t>
            </a:r>
            <a:r>
              <a:rPr lang="fa-IR" sz="3200" u="sng" dirty="0">
                <a:cs typeface="B Nazanin" panose="00000400000000000000" pitchFamily="2" charset="-78"/>
              </a:rPr>
              <a:t> </a:t>
            </a:r>
            <a:r>
              <a:rPr lang="fa-IR" sz="3200" dirty="0">
                <a:cs typeface="B Nazanin" panose="00000400000000000000" pitchFamily="2" charset="-78"/>
              </a:rPr>
              <a:t>یا قاشق </a:t>
            </a:r>
            <a:r>
              <a:rPr lang="fa-IR" sz="3200" dirty="0" smtClean="0">
                <a:cs typeface="B Nazanin" panose="00000400000000000000" pitchFamily="2" charset="-78"/>
              </a:rPr>
              <a:t>برای </a:t>
            </a:r>
            <a:r>
              <a:rPr lang="fa-IR" sz="3600" dirty="0" smtClean="0">
                <a:cs typeface="B Nazanin" panose="00000400000000000000" pitchFamily="2" charset="-78"/>
              </a:rPr>
              <a:t>دریافت </a:t>
            </a:r>
            <a:r>
              <a:rPr lang="fa-IR" sz="3600" dirty="0" err="1" smtClean="0">
                <a:cs typeface="B Nazanin" panose="00000400000000000000" pitchFamily="2" charset="-78"/>
              </a:rPr>
              <a:t>شیرکمکی</a:t>
            </a:r>
            <a:r>
              <a:rPr lang="fa-IR" sz="3600" dirty="0" smtClean="0">
                <a:cs typeface="B Nazanin" panose="00000400000000000000" pitchFamily="2" charset="-78"/>
              </a:rPr>
              <a:t>  </a:t>
            </a:r>
            <a:r>
              <a:rPr lang="fa-IR" sz="2800" dirty="0">
                <a:cs typeface="B Nazanin" panose="00000400000000000000" pitchFamily="2" charset="-78"/>
              </a:rPr>
              <a:t>(ترجیحا </a:t>
            </a:r>
            <a:r>
              <a:rPr lang="fa-IR" sz="2800" dirty="0" err="1">
                <a:cs typeface="B Nazanin" panose="00000400000000000000" pitchFamily="2" charset="-78"/>
              </a:rPr>
              <a:t>شیردوشیده</a:t>
            </a:r>
            <a:r>
              <a:rPr lang="fa-IR" sz="2800" dirty="0">
                <a:cs typeface="B Nazanin" panose="00000400000000000000" pitchFamily="2" charset="-78"/>
              </a:rPr>
              <a:t> شده مادر) </a:t>
            </a:r>
            <a:endParaRPr lang="fa-IR" sz="20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algn="ctr" defTabSz="1955800" rtl="1">
                <a:lnSpc>
                  <a:spcPct val="90000"/>
                </a:lnSpc>
                <a:spcBef>
                  <a:spcPct val="0"/>
                </a:spcBef>
                <a:spcAft>
                  <a:spcPct val="35000"/>
                </a:spcAft>
              </a:pP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مدیریت شیردهی </a:t>
              </a:r>
              <a:r>
                <a:rPr lang="fa-IR" sz="4400" b="1" dirty="0" err="1" smtClean="0">
                  <a:solidFill>
                    <a:prstClr val="white"/>
                  </a:solidFill>
                  <a:effectLst>
                    <a:outerShdw blurRad="38100" dist="38100" dir="2700000" algn="tl">
                      <a:srgbClr val="000000">
                        <a:alpha val="43137"/>
                      </a:srgbClr>
                    </a:outerShdw>
                  </a:effectLst>
                  <a:cs typeface="B Nazanin" panose="00000400000000000000" pitchFamily="2" charset="-78"/>
                </a:rPr>
                <a:t>درافزایش</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 </a:t>
              </a: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تولید </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شیر  </a:t>
              </a:r>
              <a:endParaRPr lang="en-US" sz="4400" dirty="0">
                <a:solidFill>
                  <a:prstClr val="white"/>
                </a:solidFill>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24876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رمت اسلايد">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3095</TotalTime>
  <Words>2397</Words>
  <Application>Microsoft Office PowerPoint</Application>
  <PresentationFormat>On-screen Show (4:3)</PresentationFormat>
  <Paragraphs>183</Paragraphs>
  <Slides>20</Slides>
  <Notes>12</Notes>
  <HiddenSlides>5</HiddenSlides>
  <MMClips>0</MMClips>
  <ScaleCrop>false</ScaleCrop>
  <HeadingPairs>
    <vt:vector size="6" baseType="variant">
      <vt:variant>
        <vt:lpstr>Theme</vt:lpstr>
      </vt:variant>
      <vt:variant>
        <vt:i4>1</vt:i4>
      </vt:variant>
      <vt:variant>
        <vt:lpstr>Slide Titles</vt:lpstr>
      </vt:variant>
      <vt:variant>
        <vt:i4>20</vt:i4>
      </vt:variant>
      <vt:variant>
        <vt:lpstr>Custom Shows</vt:lpstr>
      </vt:variant>
      <vt:variant>
        <vt:i4>11</vt:i4>
      </vt:variant>
    </vt:vector>
  </HeadingPairs>
  <TitlesOfParts>
    <vt:vector size="32" baseType="lpstr">
      <vt:lpstr>فرمت اسلايد</vt:lpstr>
      <vt:lpstr>افزایش تولید شیرمادر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شیرخشک</vt:lpstr>
      <vt:lpstr>همسر</vt:lpstr>
      <vt:lpstr>معده</vt:lpstr>
      <vt:lpstr>قفسه</vt:lpstr>
      <vt:lpstr>گرفتن پستان</vt:lpstr>
      <vt:lpstr>همسر 2</vt:lpstr>
      <vt:lpstr>گرسنگی</vt:lpstr>
      <vt:lpstr>گرفتن خوب</vt:lpstr>
      <vt:lpstr>s2s</vt:lpstr>
      <vt:lpstr>breast comp</vt:lpstr>
      <vt:lpstr>expresion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Ravari</dc:creator>
  <cp:lastModifiedBy>Dr Ravari</cp:lastModifiedBy>
  <cp:revision>261</cp:revision>
  <cp:lastPrinted>2014-12-13T15:35:08Z</cp:lastPrinted>
  <dcterms:created xsi:type="dcterms:W3CDTF">2006-08-16T00:00:00Z</dcterms:created>
  <dcterms:modified xsi:type="dcterms:W3CDTF">2015-06-05T20:02:34Z</dcterms:modified>
</cp:coreProperties>
</file>